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Nunito"/>
      <p:regular r:id="rId41"/>
      <p:bold r:id="rId42"/>
      <p:italic r:id="rId43"/>
      <p:boldItalic r:id="rId44"/>
    </p:embeddedFont>
    <p:embeddedFont>
      <p:font typeface="PT Sans Narrow"/>
      <p:regular r:id="rId45"/>
      <p:bold r:id="rId46"/>
    </p:embeddedFont>
    <p:embeddedFont>
      <p:font typeface="Tahoma"/>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PTSansNarrow-bold.fntdata"/><Relationship Id="rId45"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Tahoma-bold.fntdata"/><Relationship Id="rId47" Type="http://schemas.openxmlformats.org/officeDocument/2006/relationships/font" Target="fonts/Tahoma-regular.fntdata"/><Relationship Id="rId49" Type="http://schemas.openxmlformats.org/officeDocument/2006/relationships/font" Target="fonts/Open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1ddbb4734_9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81ddbb4734_9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1ddbb4734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81ddbb4734_3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1ddbb4734_2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1ddbb4734_2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1ddbb473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1ddbb473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1ddbb4734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1ddbb4734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1ddbb4734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1ddbb4734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1ddbb4734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1ddbb4734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1ddbb4734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1ddbb4734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1ddbb4734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1ddbb4734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1ddbb4734_2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1ddbb4734_2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1ddbb4734_1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1ddbb4734_1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1ddbb4734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81ddbb4734_3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1ddbb4734_15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1ddbb4734_15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1ddbb4734_1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1ddbb4734_1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1ddbb4734_1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1ddbb4734_1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81ddbb4734_1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1ddbb4734_1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81ddbb4734_15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1ddbb4734_1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81ddbb4734_1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1ddbb4734_1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1ddbb4734_1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1ddbb4734_1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1ddbb4734_1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1ddbb4734_1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81ddbb4734_1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1ddbb4734_1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1ddbb4734_1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1ddbb4734_1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1ddbb4734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81ddbb4734_3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1ddbb4734_1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1ddbb4734_1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81ddbb4734_1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1ddbb4734_1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81ddbb4734_15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1ddbb4734_15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1ddbb4734_15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1ddbb4734_15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1ddbb4734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81ddbb4734_3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1ddbb4734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81ddbb4734_3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1ddbb4734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81ddbb4734_3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1ddbb4734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81ddbb4734_3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1ddbb473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1ddbb473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1ddbb4734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81ddbb4734_3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1" name="Shape 61"/>
        <p:cNvGrpSpPr/>
        <p:nvPr/>
      </p:nvGrpSpPr>
      <p:grpSpPr>
        <a:xfrm>
          <a:off x="0" y="0"/>
          <a:ext cx="0" cy="0"/>
          <a:chOff x="0" y="0"/>
          <a:chExt cx="0" cy="0"/>
        </a:xfrm>
      </p:grpSpPr>
      <p:sp>
        <p:nvSpPr>
          <p:cNvPr id="62" name="Google Shape;62;p14"/>
          <p:cNvSpPr txBox="1"/>
          <p:nvPr>
            <p:ph type="title"/>
          </p:nvPr>
        </p:nvSpPr>
        <p:spPr>
          <a:xfrm>
            <a:off x="1982470" y="356234"/>
            <a:ext cx="5179059" cy="703897"/>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3000">
                <a:solidFill>
                  <a:srgbClr val="565E6C"/>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4"/>
          <p:cNvSpPr txBox="1"/>
          <p:nvPr>
            <p:ph idx="1" type="body"/>
          </p:nvPr>
        </p:nvSpPr>
        <p:spPr>
          <a:xfrm>
            <a:off x="534669" y="1149668"/>
            <a:ext cx="7061200" cy="32232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b="0" i="0" sz="2200">
                <a:solidFill>
                  <a:schemeClr val="dk1"/>
                </a:solidFill>
                <a:latin typeface="Courier New"/>
                <a:ea typeface="Courier New"/>
                <a:cs typeface="Courier New"/>
                <a:sym typeface="Courier New"/>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4"/>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7" name="Shape 67"/>
        <p:cNvGrpSpPr/>
        <p:nvPr/>
      </p:nvGrpSpPr>
      <p:grpSpPr>
        <a:xfrm>
          <a:off x="0" y="0"/>
          <a:ext cx="0" cy="0"/>
          <a:chOff x="0" y="0"/>
          <a:chExt cx="0" cy="0"/>
        </a:xfrm>
      </p:grpSpPr>
      <p:sp>
        <p:nvSpPr>
          <p:cNvPr id="68" name="Google Shape;68;p15"/>
          <p:cNvSpPr txBox="1"/>
          <p:nvPr>
            <p:ph type="title"/>
          </p:nvPr>
        </p:nvSpPr>
        <p:spPr>
          <a:xfrm>
            <a:off x="1982470" y="356234"/>
            <a:ext cx="5179059" cy="703897"/>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3000">
                <a:solidFill>
                  <a:srgbClr val="565E6C"/>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72" name="Shape 72"/>
        <p:cNvGrpSpPr/>
        <p:nvPr/>
      </p:nvGrpSpPr>
      <p:grpSpPr>
        <a:xfrm>
          <a:off x="0" y="0"/>
          <a:ext cx="0" cy="0"/>
          <a:chOff x="0" y="0"/>
          <a:chExt cx="0" cy="0"/>
        </a:xfrm>
      </p:grpSpPr>
      <p:sp>
        <p:nvSpPr>
          <p:cNvPr id="73" name="Google Shape;73;p16"/>
          <p:cNvSpPr txBox="1"/>
          <p:nvPr>
            <p:ph type="ctrTitle"/>
          </p:nvPr>
        </p:nvSpPr>
        <p:spPr>
          <a:xfrm>
            <a:off x="685800" y="1594485"/>
            <a:ext cx="7772400" cy="108013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78" name="Shape 78"/>
        <p:cNvGrpSpPr/>
        <p:nvPr/>
      </p:nvGrpSpPr>
      <p:grpSpPr>
        <a:xfrm>
          <a:off x="0" y="0"/>
          <a:ext cx="0" cy="0"/>
          <a:chOff x="0" y="0"/>
          <a:chExt cx="0" cy="0"/>
        </a:xfrm>
      </p:grpSpPr>
      <p:sp>
        <p:nvSpPr>
          <p:cNvPr id="79" name="Google Shape;79;p17"/>
          <p:cNvSpPr txBox="1"/>
          <p:nvPr>
            <p:ph type="title"/>
          </p:nvPr>
        </p:nvSpPr>
        <p:spPr>
          <a:xfrm>
            <a:off x="1982470" y="356234"/>
            <a:ext cx="5179059" cy="703897"/>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3000">
                <a:solidFill>
                  <a:srgbClr val="565E6C"/>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1" type="body"/>
          </p:nvPr>
        </p:nvSpPr>
        <p:spPr>
          <a:xfrm>
            <a:off x="45720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 name="Google Shape;81;p17"/>
          <p:cNvSpPr txBox="1"/>
          <p:nvPr>
            <p:ph idx="2" type="body"/>
          </p:nvPr>
        </p:nvSpPr>
        <p:spPr>
          <a:xfrm>
            <a:off x="470916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17"/>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85" name="Shape 85"/>
        <p:cNvGrpSpPr/>
        <p:nvPr/>
      </p:nvGrpSpPr>
      <p:grpSpPr>
        <a:xfrm>
          <a:off x="0" y="0"/>
          <a:ext cx="0" cy="0"/>
          <a:chOff x="0" y="0"/>
          <a:chExt cx="0" cy="0"/>
        </a:xfrm>
      </p:grpSpPr>
      <p:sp>
        <p:nvSpPr>
          <p:cNvPr id="86" name="Google Shape;86;p1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8"/>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5" name="Shape 95"/>
        <p:cNvGrpSpPr/>
        <p:nvPr/>
      </p:nvGrpSpPr>
      <p:grpSpPr>
        <a:xfrm>
          <a:off x="0" y="0"/>
          <a:ext cx="0" cy="0"/>
          <a:chOff x="0" y="0"/>
          <a:chExt cx="0" cy="0"/>
        </a:xfrm>
      </p:grpSpPr>
      <p:sp>
        <p:nvSpPr>
          <p:cNvPr id="96" name="Google Shape;96;p21"/>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7" name="Google Shape;97;p21"/>
          <p:cNvSpPr txBox="1"/>
          <p:nvPr>
            <p:ph idx="1" type="body"/>
          </p:nvPr>
        </p:nvSpPr>
        <p:spPr>
          <a:xfrm>
            <a:off x="249555" y="1094803"/>
            <a:ext cx="8644800" cy="32895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b="0" i="0" sz="2600">
                <a:solidFill>
                  <a:srgbClr val="0A5294"/>
                </a:solidFill>
                <a:latin typeface="Times New Roman"/>
                <a:ea typeface="Times New Roman"/>
                <a:cs typeface="Times New Roman"/>
                <a:sym typeface="Times New Roman"/>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98" name="Google Shape;98;p2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2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
    <p:spTree>
      <p:nvGrpSpPr>
        <p:cNvPr id="101" name="Shape 101"/>
        <p:cNvGrpSpPr/>
        <p:nvPr/>
      </p:nvGrpSpPr>
      <p:grpSpPr>
        <a:xfrm>
          <a:off x="0" y="0"/>
          <a:ext cx="0" cy="0"/>
          <a:chOff x="0" y="0"/>
          <a:chExt cx="0" cy="0"/>
        </a:xfrm>
      </p:grpSpPr>
      <p:sp>
        <p:nvSpPr>
          <p:cNvPr id="102" name="Google Shape;102;p22"/>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 name="Google Shape;103;p2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2"/>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05" name="Shape 105"/>
        <p:cNvGrpSpPr/>
        <p:nvPr/>
      </p:nvGrpSpPr>
      <p:grpSpPr>
        <a:xfrm>
          <a:off x="0" y="0"/>
          <a:ext cx="0" cy="0"/>
          <a:chOff x="0" y="0"/>
          <a:chExt cx="0" cy="0"/>
        </a:xfrm>
      </p:grpSpPr>
      <p:sp>
        <p:nvSpPr>
          <p:cNvPr id="106" name="Google Shape;106;p23"/>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 name="Google Shape;107;p23"/>
          <p:cNvSpPr/>
          <p:nvPr/>
        </p:nvSpPr>
        <p:spPr>
          <a:xfrm>
            <a:off x="0" y="559"/>
            <a:ext cx="9144000" cy="77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23"/>
          <p:cNvSpPr/>
          <p:nvPr/>
        </p:nvSpPr>
        <p:spPr>
          <a:xfrm>
            <a:off x="4400007" y="0"/>
            <a:ext cx="4743900" cy="45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3"/>
          <p:cNvSpPr/>
          <p:nvPr/>
        </p:nvSpPr>
        <p:spPr>
          <a:xfrm>
            <a:off x="-1030" y="0"/>
            <a:ext cx="9146100" cy="766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 name="Google Shape;110;p23"/>
          <p:cNvSpPr txBox="1"/>
          <p:nvPr>
            <p:ph type="ctrTitle"/>
          </p:nvPr>
        </p:nvSpPr>
        <p:spPr>
          <a:xfrm>
            <a:off x="444500" y="773621"/>
            <a:ext cx="82551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a:solidFill>
                  <a:schemeClr val="dk1"/>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1" name="Google Shape;111;p2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2" name="Google Shape;112;p2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 name="Google Shape;113;p2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3"/>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bg>
      <p:bgPr>
        <a:solidFill>
          <a:schemeClr val="lt1"/>
        </a:solidFill>
      </p:bgPr>
    </p:bg>
    <p:spTree>
      <p:nvGrpSpPr>
        <p:cNvPr id="115" name="Shape 115"/>
        <p:cNvGrpSpPr/>
        <p:nvPr/>
      </p:nvGrpSpPr>
      <p:grpSpPr>
        <a:xfrm>
          <a:off x="0" y="0"/>
          <a:ext cx="0" cy="0"/>
          <a:chOff x="0" y="0"/>
          <a:chExt cx="0" cy="0"/>
        </a:xfrm>
      </p:grpSpPr>
      <p:sp>
        <p:nvSpPr>
          <p:cNvPr id="116" name="Google Shape;116;p24"/>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24"/>
          <p:cNvSpPr/>
          <p:nvPr/>
        </p:nvSpPr>
        <p:spPr>
          <a:xfrm>
            <a:off x="0" y="559"/>
            <a:ext cx="9144000" cy="77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p24"/>
          <p:cNvSpPr/>
          <p:nvPr/>
        </p:nvSpPr>
        <p:spPr>
          <a:xfrm>
            <a:off x="4400007" y="0"/>
            <a:ext cx="4743900" cy="45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24"/>
          <p:cNvSpPr/>
          <p:nvPr/>
        </p:nvSpPr>
        <p:spPr>
          <a:xfrm>
            <a:off x="-1030" y="0"/>
            <a:ext cx="9146100" cy="766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 name="Google Shape;120;p24"/>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1" name="Google Shape;121;p24"/>
          <p:cNvSpPr txBox="1"/>
          <p:nvPr>
            <p:ph idx="1" type="body"/>
          </p:nvPr>
        </p:nvSpPr>
        <p:spPr>
          <a:xfrm>
            <a:off x="459740" y="1320281"/>
            <a:ext cx="4031100" cy="2682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b="0" i="0" sz="2600">
                <a:solidFill>
                  <a:srgbClr val="54A839"/>
                </a:solidFill>
                <a:latin typeface="Times New Roman"/>
                <a:ea typeface="Times New Roman"/>
                <a:cs typeface="Times New Roman"/>
                <a:sym typeface="Times New Roman"/>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122" name="Google Shape;122;p24"/>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123" name="Google Shape;123;p2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 name="Google Shape;124;p2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6" name="Shape 126"/>
        <p:cNvGrpSpPr/>
        <p:nvPr/>
      </p:nvGrpSpPr>
      <p:grpSpPr>
        <a:xfrm>
          <a:off x="0" y="0"/>
          <a:ext cx="0" cy="0"/>
          <a:chOff x="0" y="0"/>
          <a:chExt cx="0" cy="0"/>
        </a:xfrm>
      </p:grpSpPr>
      <p:sp>
        <p:nvSpPr>
          <p:cNvPr id="127" name="Google Shape;127;p25"/>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8" name="Google Shape;128;p2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2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1" name="Shape 131"/>
        <p:cNvGrpSpPr/>
        <p:nvPr/>
      </p:nvGrpSpPr>
      <p:grpSpPr>
        <a:xfrm>
          <a:off x="0" y="0"/>
          <a:ext cx="0" cy="0"/>
          <a:chOff x="0" y="0"/>
          <a:chExt cx="0" cy="0"/>
        </a:xfrm>
      </p:grpSpPr>
      <p:cxnSp>
        <p:nvCxnSpPr>
          <p:cNvPr id="132" name="Google Shape;132;p26"/>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33" name="Google Shape;133;p26"/>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34" name="Google Shape;134;p26"/>
          <p:cNvGrpSpPr/>
          <p:nvPr/>
        </p:nvGrpSpPr>
        <p:grpSpPr>
          <a:xfrm>
            <a:off x="1004144" y="1022025"/>
            <a:ext cx="7136669" cy="152400"/>
            <a:chOff x="1346429" y="1011300"/>
            <a:chExt cx="6452100" cy="152400"/>
          </a:xfrm>
        </p:grpSpPr>
        <p:cxnSp>
          <p:nvCxnSpPr>
            <p:cNvPr id="135" name="Google Shape;135;p26"/>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36" name="Google Shape;136;p26"/>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37" name="Google Shape;137;p26"/>
          <p:cNvGrpSpPr/>
          <p:nvPr/>
        </p:nvGrpSpPr>
        <p:grpSpPr>
          <a:xfrm>
            <a:off x="1004151" y="3969100"/>
            <a:ext cx="7136669" cy="152400"/>
            <a:chOff x="1346435" y="3969088"/>
            <a:chExt cx="6452100" cy="152400"/>
          </a:xfrm>
        </p:grpSpPr>
        <p:cxnSp>
          <p:nvCxnSpPr>
            <p:cNvPr id="138" name="Google Shape;138;p26"/>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39" name="Google Shape;139;p26"/>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40" name="Google Shape;140;p26"/>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41" name="Google Shape;141;p26"/>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2" name="Google Shape;14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3" name="Shape 143"/>
        <p:cNvGrpSpPr/>
        <p:nvPr/>
      </p:nvGrpSpPr>
      <p:grpSpPr>
        <a:xfrm>
          <a:off x="0" y="0"/>
          <a:ext cx="0" cy="0"/>
          <a:chOff x="0" y="0"/>
          <a:chExt cx="0" cy="0"/>
        </a:xfrm>
      </p:grpSpPr>
      <p:sp>
        <p:nvSpPr>
          <p:cNvPr id="144" name="Google Shape;144;p27"/>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7"/>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46" name="Google Shape;14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7" name="Shape 147"/>
        <p:cNvGrpSpPr/>
        <p:nvPr/>
      </p:nvGrpSpPr>
      <p:grpSpPr>
        <a:xfrm>
          <a:off x="0" y="0"/>
          <a:ext cx="0" cy="0"/>
          <a:chOff x="0" y="0"/>
          <a:chExt cx="0" cy="0"/>
        </a:xfrm>
      </p:grpSpPr>
      <p:sp>
        <p:nvSpPr>
          <p:cNvPr id="148" name="Google Shape;148;p28"/>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0" name="Google Shape;150;p2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1" name="Google Shape;15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4" name="Google Shape;154;p29"/>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5" name="Google Shape;155;p29"/>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6" name="Google Shape;15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9" name="Google Shape;15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0" name="Shape 160"/>
        <p:cNvGrpSpPr/>
        <p:nvPr/>
      </p:nvGrpSpPr>
      <p:grpSpPr>
        <a:xfrm>
          <a:off x="0" y="0"/>
          <a:ext cx="0" cy="0"/>
          <a:chOff x="0" y="0"/>
          <a:chExt cx="0" cy="0"/>
        </a:xfrm>
      </p:grpSpPr>
      <p:sp>
        <p:nvSpPr>
          <p:cNvPr id="161" name="Google Shape;161;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2" name="Google Shape;162;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3" name="Google Shape;16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164" name="Shape 164"/>
        <p:cNvGrpSpPr/>
        <p:nvPr/>
      </p:nvGrpSpPr>
      <p:grpSpPr>
        <a:xfrm>
          <a:off x="0" y="0"/>
          <a:ext cx="0" cy="0"/>
          <a:chOff x="0" y="0"/>
          <a:chExt cx="0" cy="0"/>
        </a:xfrm>
      </p:grpSpPr>
      <p:sp>
        <p:nvSpPr>
          <p:cNvPr id="165" name="Google Shape;165;p32"/>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166" name="Google Shape;16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7" name="Shape 167"/>
        <p:cNvGrpSpPr/>
        <p:nvPr/>
      </p:nvGrpSpPr>
      <p:grpSpPr>
        <a:xfrm>
          <a:off x="0" y="0"/>
          <a:ext cx="0" cy="0"/>
          <a:chOff x="0" y="0"/>
          <a:chExt cx="0" cy="0"/>
        </a:xfrm>
      </p:grpSpPr>
      <p:sp>
        <p:nvSpPr>
          <p:cNvPr id="168" name="Google Shape;168;p33"/>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 name="Google Shape;169;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70" name="Google Shape;170;p33"/>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1" name="Google Shape;171;p33"/>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73" name="Google Shape;17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4" name="Shape 174"/>
        <p:cNvGrpSpPr/>
        <p:nvPr/>
      </p:nvGrpSpPr>
      <p:grpSpPr>
        <a:xfrm>
          <a:off x="0" y="0"/>
          <a:ext cx="0" cy="0"/>
          <a:chOff x="0" y="0"/>
          <a:chExt cx="0" cy="0"/>
        </a:xfrm>
      </p:grpSpPr>
      <p:sp>
        <p:nvSpPr>
          <p:cNvPr id="175" name="Google Shape;175;p34"/>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76" name="Google Shape;17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7" name="Shape 177"/>
        <p:cNvGrpSpPr/>
        <p:nvPr/>
      </p:nvGrpSpPr>
      <p:grpSpPr>
        <a:xfrm>
          <a:off x="0" y="0"/>
          <a:ext cx="0" cy="0"/>
          <a:chOff x="0" y="0"/>
          <a:chExt cx="0" cy="0"/>
        </a:xfrm>
      </p:grpSpPr>
      <p:sp>
        <p:nvSpPr>
          <p:cNvPr id="178" name="Google Shape;178;p35"/>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5"/>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180" name="Google Shape;180;p35"/>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81" name="Google Shape;18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1.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8763000" y="0"/>
            <a:ext cx="0" cy="5143500"/>
          </a:xfrm>
          <a:custGeom>
            <a:rect b="b" l="l" r="r" t="t"/>
            <a:pathLst>
              <a:path extrusionOk="0" h="6858000" w="120000">
                <a:moveTo>
                  <a:pt x="0" y="0"/>
                </a:moveTo>
                <a:lnTo>
                  <a:pt x="0" y="6858000"/>
                </a:lnTo>
              </a:path>
            </a:pathLst>
          </a:custGeom>
          <a:noFill/>
          <a:ln cap="flat" cmpd="sng" w="3807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 name="Google Shape;52;p13"/>
          <p:cNvSpPr/>
          <p:nvPr/>
        </p:nvSpPr>
        <p:spPr>
          <a:xfrm>
            <a:off x="76200" y="0"/>
            <a:ext cx="0" cy="5143500"/>
          </a:xfrm>
          <a:custGeom>
            <a:rect b="b" l="l" r="r" t="t"/>
            <a:pathLst>
              <a:path extrusionOk="0" h="6858000" w="120000">
                <a:moveTo>
                  <a:pt x="0" y="0"/>
                </a:moveTo>
                <a:lnTo>
                  <a:pt x="0" y="6858000"/>
                </a:lnTo>
              </a:path>
            </a:pathLst>
          </a:custGeom>
          <a:noFill/>
          <a:ln cap="flat" cmpd="sng" w="5712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 name="Google Shape;53;p13"/>
          <p:cNvSpPr/>
          <p:nvPr/>
        </p:nvSpPr>
        <p:spPr>
          <a:xfrm>
            <a:off x="8839200" y="0"/>
            <a:ext cx="304800" cy="5143500"/>
          </a:xfrm>
          <a:custGeom>
            <a:rect b="b" l="l" r="r" t="t"/>
            <a:pathLst>
              <a:path extrusionOk="0" h="6858000" w="304800">
                <a:moveTo>
                  <a:pt x="304800" y="0"/>
                </a:moveTo>
                <a:lnTo>
                  <a:pt x="0" y="0"/>
                </a:lnTo>
                <a:lnTo>
                  <a:pt x="0" y="6858000"/>
                </a:lnTo>
                <a:lnTo>
                  <a:pt x="304800" y="6858000"/>
                </a:lnTo>
                <a:lnTo>
                  <a:pt x="304800" y="0"/>
                </a:lnTo>
                <a:close/>
              </a:path>
            </a:pathLst>
          </a:custGeom>
          <a:solidFill>
            <a:srgbClr val="FDC2AD">
              <a:alpha val="8666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 name="Google Shape;54;p13"/>
          <p:cNvSpPr/>
          <p:nvPr/>
        </p:nvSpPr>
        <p:spPr>
          <a:xfrm>
            <a:off x="8915400" y="0"/>
            <a:ext cx="0" cy="5143500"/>
          </a:xfrm>
          <a:custGeom>
            <a:rect b="b" l="l" r="r" t="t"/>
            <a:pathLst>
              <a:path extrusionOk="0" h="6858000" w="120000">
                <a:moveTo>
                  <a:pt x="0" y="0"/>
                </a:moveTo>
                <a:lnTo>
                  <a:pt x="0" y="6858000"/>
                </a:lnTo>
              </a:path>
            </a:pathLst>
          </a:custGeom>
          <a:noFill/>
          <a:ln cap="flat" cmpd="sng" w="9525">
            <a:solidFill>
              <a:srgbClr val="FD85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 name="Google Shape;55;p13"/>
          <p:cNvSpPr/>
          <p:nvPr/>
        </p:nvSpPr>
        <p:spPr>
          <a:xfrm>
            <a:off x="8155940" y="4286250"/>
            <a:ext cx="549910" cy="412432"/>
          </a:xfrm>
          <a:custGeom>
            <a:rect b="b" l="l" r="r" t="t"/>
            <a:pathLst>
              <a:path extrusionOk="0" h="549910" w="549909">
                <a:moveTo>
                  <a:pt x="275589" y="0"/>
                </a:moveTo>
                <a:lnTo>
                  <a:pt x="224997" y="4306"/>
                </a:lnTo>
                <a:lnTo>
                  <a:pt x="177812" y="16766"/>
                </a:lnTo>
                <a:lnTo>
                  <a:pt x="134714" y="36688"/>
                </a:lnTo>
                <a:lnTo>
                  <a:pt x="96382" y="63385"/>
                </a:lnTo>
                <a:lnTo>
                  <a:pt x="63496" y="96164"/>
                </a:lnTo>
                <a:lnTo>
                  <a:pt x="36735" y="134337"/>
                </a:lnTo>
                <a:lnTo>
                  <a:pt x="16780" y="177214"/>
                </a:lnTo>
                <a:lnTo>
                  <a:pt x="4308" y="224105"/>
                </a:lnTo>
                <a:lnTo>
                  <a:pt x="0" y="274319"/>
                </a:lnTo>
                <a:lnTo>
                  <a:pt x="4308" y="324912"/>
                </a:lnTo>
                <a:lnTo>
                  <a:pt x="16780" y="372097"/>
                </a:lnTo>
                <a:lnTo>
                  <a:pt x="36735" y="415195"/>
                </a:lnTo>
                <a:lnTo>
                  <a:pt x="63496" y="453527"/>
                </a:lnTo>
                <a:lnTo>
                  <a:pt x="96382" y="486413"/>
                </a:lnTo>
                <a:lnTo>
                  <a:pt x="134714" y="513174"/>
                </a:lnTo>
                <a:lnTo>
                  <a:pt x="177812" y="533129"/>
                </a:lnTo>
                <a:lnTo>
                  <a:pt x="224997" y="545601"/>
                </a:lnTo>
                <a:lnTo>
                  <a:pt x="275589" y="549910"/>
                </a:lnTo>
                <a:lnTo>
                  <a:pt x="325804" y="545601"/>
                </a:lnTo>
                <a:lnTo>
                  <a:pt x="372695" y="533129"/>
                </a:lnTo>
                <a:lnTo>
                  <a:pt x="415572" y="513174"/>
                </a:lnTo>
                <a:lnTo>
                  <a:pt x="453745" y="486413"/>
                </a:lnTo>
                <a:lnTo>
                  <a:pt x="486524" y="453527"/>
                </a:lnTo>
                <a:lnTo>
                  <a:pt x="513221" y="415195"/>
                </a:lnTo>
                <a:lnTo>
                  <a:pt x="533143" y="372097"/>
                </a:lnTo>
                <a:lnTo>
                  <a:pt x="545603" y="324912"/>
                </a:lnTo>
                <a:lnTo>
                  <a:pt x="549909" y="274319"/>
                </a:lnTo>
                <a:lnTo>
                  <a:pt x="545603" y="224105"/>
                </a:lnTo>
                <a:lnTo>
                  <a:pt x="533143" y="177214"/>
                </a:lnTo>
                <a:lnTo>
                  <a:pt x="513221" y="134337"/>
                </a:lnTo>
                <a:lnTo>
                  <a:pt x="486524" y="96164"/>
                </a:lnTo>
                <a:lnTo>
                  <a:pt x="453745" y="63385"/>
                </a:lnTo>
                <a:lnTo>
                  <a:pt x="415572" y="36688"/>
                </a:lnTo>
                <a:lnTo>
                  <a:pt x="372695" y="16766"/>
                </a:lnTo>
                <a:lnTo>
                  <a:pt x="325804" y="4306"/>
                </a:lnTo>
                <a:lnTo>
                  <a:pt x="275589"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 name="Google Shape;56;p13"/>
          <p:cNvSpPr txBox="1"/>
          <p:nvPr>
            <p:ph type="title"/>
          </p:nvPr>
        </p:nvSpPr>
        <p:spPr>
          <a:xfrm>
            <a:off x="1982470" y="356234"/>
            <a:ext cx="5179059" cy="703897"/>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1" i="0" sz="3000" u="none" cap="none" strike="noStrike">
                <a:solidFill>
                  <a:srgbClr val="565E6C"/>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3"/>
          <p:cNvSpPr txBox="1"/>
          <p:nvPr>
            <p:ph idx="1" type="body"/>
          </p:nvPr>
        </p:nvSpPr>
        <p:spPr>
          <a:xfrm>
            <a:off x="534669" y="1149668"/>
            <a:ext cx="7061200" cy="32232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2200" u="none" cap="none" strike="noStrike">
                <a:solidFill>
                  <a:schemeClr val="dk1"/>
                </a:solidFill>
                <a:latin typeface="Courier New"/>
                <a:ea typeface="Courier New"/>
                <a:cs typeface="Courier New"/>
                <a:sym typeface="Courier New"/>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8" name="Google Shape;58;p1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9" name="Google Shape;59;p13"/>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0" name="Google Shape;60;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GB"/>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91" name="Google Shape;91;p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92" name="Google Shape;9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6"/>
          <p:cNvSpPr txBox="1"/>
          <p:nvPr/>
        </p:nvSpPr>
        <p:spPr>
          <a:xfrm>
            <a:off x="1234350" y="1475700"/>
            <a:ext cx="6675300" cy="95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3500" u="none" cap="none" strike="noStrike">
                <a:solidFill>
                  <a:srgbClr val="000000"/>
                </a:solidFill>
                <a:latin typeface="Calibri"/>
                <a:ea typeface="Calibri"/>
                <a:cs typeface="Calibri"/>
                <a:sym typeface="Calibri"/>
              </a:rPr>
              <a:t>PRESENTATION ON </a:t>
            </a:r>
            <a:r>
              <a:rPr lang="en-GB" sz="3500">
                <a:latin typeface="Calibri"/>
                <a:ea typeface="Calibri"/>
                <a:cs typeface="Calibri"/>
                <a:sym typeface="Calibri"/>
              </a:rPr>
              <a:t>DIVIDE AND CONQUER ,BINARY SEARCH AND AVL TREES</a:t>
            </a:r>
            <a:endParaRPr b="0" i="0" sz="3300" u="none" cap="none" strike="noStrike">
              <a:solidFill>
                <a:srgbClr val="000000"/>
              </a:solidFill>
              <a:latin typeface="Calibri"/>
              <a:ea typeface="Calibri"/>
              <a:cs typeface="Calibri"/>
              <a:sym typeface="Calibri"/>
            </a:endParaRPr>
          </a:p>
        </p:txBody>
      </p:sp>
      <p:sp>
        <p:nvSpPr>
          <p:cNvPr id="187" name="Google Shape;187;p36"/>
          <p:cNvSpPr txBox="1"/>
          <p:nvPr/>
        </p:nvSpPr>
        <p:spPr>
          <a:xfrm>
            <a:off x="1065750" y="182700"/>
            <a:ext cx="7012500" cy="7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300"/>
              <a:buFont typeface="Arial"/>
              <a:buNone/>
            </a:pPr>
            <a:r>
              <a:rPr b="0" i="1" lang="en-GB" sz="5300" u="none" cap="none" strike="noStrike">
                <a:solidFill>
                  <a:srgbClr val="000000"/>
                </a:solidFill>
                <a:latin typeface="Calibri"/>
                <a:ea typeface="Calibri"/>
                <a:cs typeface="Calibri"/>
                <a:sym typeface="Calibri"/>
              </a:rPr>
              <a:t>I</a:t>
            </a:r>
            <a:r>
              <a:rPr b="1" i="1" lang="en-GB" sz="5200" u="none" cap="none" strike="noStrike">
                <a:solidFill>
                  <a:srgbClr val="000000"/>
                </a:solidFill>
                <a:latin typeface="Calibri"/>
                <a:ea typeface="Calibri"/>
                <a:cs typeface="Calibri"/>
                <a:sym typeface="Calibri"/>
              </a:rPr>
              <a:t>NTERNITY FOUNDATION</a:t>
            </a:r>
            <a:endParaRPr b="1" i="1" sz="5000" u="none" cap="none" strike="noStrike">
              <a:solidFill>
                <a:srgbClr val="000000"/>
              </a:solidFill>
              <a:latin typeface="Calibri"/>
              <a:ea typeface="Calibri"/>
              <a:cs typeface="Calibri"/>
              <a:sym typeface="Calibri"/>
            </a:endParaRPr>
          </a:p>
        </p:txBody>
      </p:sp>
      <p:sp>
        <p:nvSpPr>
          <p:cNvPr id="188" name="Google Shape;188;p36"/>
          <p:cNvSpPr txBox="1"/>
          <p:nvPr/>
        </p:nvSpPr>
        <p:spPr>
          <a:xfrm>
            <a:off x="281075" y="2979300"/>
            <a:ext cx="5241900" cy="19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000000"/>
                </a:solidFill>
                <a:latin typeface="Calibri"/>
                <a:ea typeface="Calibri"/>
                <a:cs typeface="Calibri"/>
                <a:sym typeface="Calibri"/>
              </a:rPr>
              <a:t>Presented by:</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Lipika Chugh</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Aman Goyal</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lang="en-GB" sz="2300">
                <a:latin typeface="Calibri"/>
                <a:ea typeface="Calibri"/>
                <a:cs typeface="Calibri"/>
                <a:sym typeface="Calibri"/>
              </a:rPr>
              <a:t>Akash Sharma</a:t>
            </a:r>
            <a:endParaRPr sz="23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5"/>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8</a:t>
            </a:r>
            <a:endParaRPr sz="1400">
              <a:latin typeface="Tahoma"/>
              <a:ea typeface="Tahoma"/>
              <a:cs typeface="Tahoma"/>
              <a:sym typeface="Tahoma"/>
            </a:endParaRPr>
          </a:p>
        </p:txBody>
      </p:sp>
      <p:pic>
        <p:nvPicPr>
          <p:cNvPr id="288" name="Google Shape;288;p45"/>
          <p:cNvPicPr preferRelativeResize="0"/>
          <p:nvPr/>
        </p:nvPicPr>
        <p:blipFill>
          <a:blip r:embed="rId3">
            <a:alphaModFix/>
          </a:blip>
          <a:stretch>
            <a:fillRect/>
          </a:stretch>
        </p:blipFill>
        <p:spPr>
          <a:xfrm>
            <a:off x="152400" y="152400"/>
            <a:ext cx="7967024" cy="459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6"/>
          <p:cNvSpPr txBox="1"/>
          <p:nvPr/>
        </p:nvSpPr>
        <p:spPr>
          <a:xfrm>
            <a:off x="2427075" y="1630350"/>
            <a:ext cx="3775800" cy="9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000">
                <a:solidFill>
                  <a:srgbClr val="FF0000"/>
                </a:solidFill>
                <a:latin typeface="Tahoma"/>
                <a:ea typeface="Tahoma"/>
                <a:cs typeface="Tahoma"/>
                <a:sym typeface="Tahoma"/>
              </a:rPr>
              <a:t>Binary Search</a:t>
            </a:r>
            <a:endParaRPr b="1" sz="4000">
              <a:solidFill>
                <a:srgbClr val="FF0000"/>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7"/>
          <p:cNvSpPr txBox="1"/>
          <p:nvPr/>
        </p:nvSpPr>
        <p:spPr>
          <a:xfrm>
            <a:off x="432025" y="336900"/>
            <a:ext cx="8160600" cy="446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8761D"/>
              </a:buClr>
              <a:buSzPts val="1800"/>
              <a:buFont typeface="Nunito"/>
              <a:buChar char="●"/>
            </a:pPr>
            <a:r>
              <a:rPr lang="en-GB" sz="1800">
                <a:solidFill>
                  <a:srgbClr val="38761D"/>
                </a:solidFill>
                <a:latin typeface="Nunito"/>
                <a:ea typeface="Nunito"/>
                <a:cs typeface="Nunito"/>
                <a:sym typeface="Nunito"/>
              </a:rPr>
              <a:t>This is a searching algorithm ,which uses divide and conquer approach.</a:t>
            </a:r>
            <a:endParaRPr sz="1800">
              <a:solidFill>
                <a:srgbClr val="38761D"/>
              </a:solidFill>
              <a:latin typeface="Nunito"/>
              <a:ea typeface="Nunito"/>
              <a:cs typeface="Nunito"/>
              <a:sym typeface="Nunito"/>
            </a:endParaRPr>
          </a:p>
          <a:p>
            <a:pPr indent="0" lvl="0" marL="457200" rtl="0" algn="l">
              <a:spcBef>
                <a:spcPts val="0"/>
              </a:spcBef>
              <a:spcAft>
                <a:spcPts val="0"/>
              </a:spcAft>
              <a:buNone/>
            </a:pPr>
            <a:r>
              <a:t/>
            </a:r>
            <a:endParaRPr sz="1800">
              <a:solidFill>
                <a:srgbClr val="38761D"/>
              </a:solidFill>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It is also referred to as half interval search,logarithmic search and binary chop.</a:t>
            </a:r>
            <a:endParaRPr sz="1800">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a:p>
            <a:pPr indent="-342900" lvl="0" marL="457200" rtl="0" algn="l">
              <a:spcBef>
                <a:spcPts val="0"/>
              </a:spcBef>
              <a:spcAft>
                <a:spcPts val="0"/>
              </a:spcAft>
              <a:buClr>
                <a:srgbClr val="38761D"/>
              </a:buClr>
              <a:buSzPts val="1800"/>
              <a:buFont typeface="Nunito"/>
              <a:buChar char="●"/>
            </a:pPr>
            <a:r>
              <a:rPr lang="en-GB" sz="1800">
                <a:solidFill>
                  <a:srgbClr val="38761D"/>
                </a:solidFill>
                <a:latin typeface="Nunito"/>
                <a:ea typeface="Nunito"/>
                <a:cs typeface="Nunito"/>
                <a:sym typeface="Nunito"/>
              </a:rPr>
              <a:t>It uses a sorted list to search a given element from an array of elements.</a:t>
            </a:r>
            <a:endParaRPr sz="1800">
              <a:solidFill>
                <a:srgbClr val="38761D"/>
              </a:solidFill>
              <a:latin typeface="Nunito"/>
              <a:ea typeface="Nunito"/>
              <a:cs typeface="Nunito"/>
              <a:sym typeface="Nunito"/>
            </a:endParaRPr>
          </a:p>
          <a:p>
            <a:pPr indent="0" lvl="0" marL="457200" rtl="0" algn="l">
              <a:spcBef>
                <a:spcPts val="0"/>
              </a:spcBef>
              <a:spcAft>
                <a:spcPts val="0"/>
              </a:spcAft>
              <a:buNone/>
            </a:pPr>
            <a:r>
              <a:t/>
            </a:r>
            <a:endParaRPr sz="1800">
              <a:solidFill>
                <a:srgbClr val="38761D"/>
              </a:solidFill>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The binary search algorithm uses worst case time complexity of O(logn) and space complexity of O(1)for finding a particular element in the array.</a:t>
            </a:r>
            <a:endParaRPr sz="1800">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a:p>
            <a:pPr indent="-342900" lvl="0" marL="457200" rtl="0" algn="l">
              <a:spcBef>
                <a:spcPts val="0"/>
              </a:spcBef>
              <a:spcAft>
                <a:spcPts val="0"/>
              </a:spcAft>
              <a:buClr>
                <a:srgbClr val="38761D"/>
              </a:buClr>
              <a:buSzPts val="1800"/>
              <a:buFont typeface="Nunito"/>
              <a:buChar char="●"/>
            </a:pPr>
            <a:r>
              <a:rPr lang="en-GB" sz="1800">
                <a:solidFill>
                  <a:srgbClr val="38761D"/>
                </a:solidFill>
                <a:latin typeface="Nunito"/>
                <a:ea typeface="Nunito"/>
                <a:cs typeface="Nunito"/>
                <a:sym typeface="Nunito"/>
              </a:rPr>
              <a:t>In order to search an element from a 2.5 M elements array,it would at most take 22 comparisons,so it is very fast.</a:t>
            </a:r>
            <a:endParaRPr sz="1800">
              <a:solidFill>
                <a:srgbClr val="38761D"/>
              </a:solidFill>
              <a:latin typeface="Nunito"/>
              <a:ea typeface="Nunito"/>
              <a:cs typeface="Nunito"/>
              <a:sym typeface="Nunito"/>
            </a:endParaRPr>
          </a:p>
          <a:p>
            <a:pPr indent="0" lvl="0" marL="457200" rtl="0" algn="l">
              <a:spcBef>
                <a:spcPts val="0"/>
              </a:spcBef>
              <a:spcAft>
                <a:spcPts val="0"/>
              </a:spcAft>
              <a:buNone/>
            </a:pPr>
            <a:r>
              <a:t/>
            </a:r>
            <a:endParaRPr sz="1800">
              <a:solidFill>
                <a:srgbClr val="38761D"/>
              </a:solidFill>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750">
                <a:latin typeface="Nunito"/>
                <a:ea typeface="Nunito"/>
                <a:cs typeface="Nunito"/>
                <a:sym typeface="Nunito"/>
              </a:rPr>
              <a:t>T(n) = T(n/2) + c is the time equation for binary search.</a:t>
            </a:r>
            <a:endParaRPr sz="1750">
              <a:latin typeface="Nunito"/>
              <a:ea typeface="Nunito"/>
              <a:cs typeface="Nunito"/>
              <a:sym typeface="Nunito"/>
            </a:endParaRPr>
          </a:p>
          <a:p>
            <a:pPr indent="0" lvl="0" marL="457200" rtl="0" algn="l">
              <a:spcBef>
                <a:spcPts val="0"/>
              </a:spcBef>
              <a:spcAft>
                <a:spcPts val="0"/>
              </a:spcAft>
              <a:buNone/>
            </a:pPr>
            <a:r>
              <a:t/>
            </a:r>
            <a:endParaRPr sz="1800">
              <a:solidFill>
                <a:srgbClr val="38761D"/>
              </a:solidFill>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nvSpPr>
        <p:spPr>
          <a:xfrm>
            <a:off x="703200" y="648400"/>
            <a:ext cx="6510000" cy="4578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binarySearch</a:t>
            </a:r>
            <a:r>
              <a:rPr lang="en-GB" sz="1450">
                <a:solidFill>
                  <a:srgbClr val="666600"/>
                </a:solidFill>
                <a:latin typeface="Tahoma"/>
                <a:ea typeface="Tahoma"/>
                <a:cs typeface="Tahoma"/>
                <a:sym typeface="Tahoma"/>
              </a:rPr>
              <a:t>(</a:t>
            </a: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low</a:t>
            </a:r>
            <a:r>
              <a:rPr lang="en-GB" sz="1450">
                <a:solidFill>
                  <a:srgbClr val="666600"/>
                </a:solidFill>
                <a:latin typeface="Tahoma"/>
                <a:ea typeface="Tahoma"/>
                <a:cs typeface="Tahoma"/>
                <a:sym typeface="Tahoma"/>
              </a:rPr>
              <a:t>,</a:t>
            </a: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high</a:t>
            </a:r>
            <a:r>
              <a:rPr lang="en-GB" sz="1450">
                <a:solidFill>
                  <a:srgbClr val="666600"/>
                </a:solidFill>
                <a:latin typeface="Tahoma"/>
                <a:ea typeface="Tahoma"/>
                <a:cs typeface="Tahoma"/>
                <a:sym typeface="Tahoma"/>
              </a:rPr>
              <a:t>,</a:t>
            </a: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key</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457200" lvl="0" marL="457200" rtl="0" algn="l">
              <a:spcBef>
                <a:spcPts val="0"/>
              </a:spcBef>
              <a:spcAft>
                <a:spcPts val="0"/>
              </a:spcAft>
              <a:buNone/>
            </a:pP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while</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low</a:t>
            </a:r>
            <a:r>
              <a:rPr lang="en-GB" sz="1450">
                <a:solidFill>
                  <a:srgbClr val="666600"/>
                </a:solidFill>
                <a:latin typeface="Tahoma"/>
                <a:ea typeface="Tahoma"/>
                <a:cs typeface="Tahoma"/>
                <a:sym typeface="Tahoma"/>
              </a:rPr>
              <a:t>&lt;=</a:t>
            </a:r>
            <a:r>
              <a:rPr lang="en-GB" sz="1450">
                <a:solidFill>
                  <a:srgbClr val="252C33"/>
                </a:solidFill>
                <a:latin typeface="Tahoma"/>
                <a:ea typeface="Tahoma"/>
                <a:cs typeface="Tahoma"/>
                <a:sym typeface="Tahoma"/>
              </a:rPr>
              <a:t>high</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mid</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low</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high</a:t>
            </a:r>
            <a:r>
              <a:rPr lang="en-GB" sz="1450">
                <a:solidFill>
                  <a:srgbClr val="666600"/>
                </a:solidFill>
                <a:latin typeface="Tahoma"/>
                <a:ea typeface="Tahoma"/>
                <a:cs typeface="Tahoma"/>
                <a:sym typeface="Tahoma"/>
              </a:rPr>
              <a:t>)/</a:t>
            </a:r>
            <a:r>
              <a:rPr lang="en-GB" sz="1450">
                <a:solidFill>
                  <a:srgbClr val="006666"/>
                </a:solidFill>
                <a:latin typeface="Tahoma"/>
                <a:ea typeface="Tahoma"/>
                <a:cs typeface="Tahoma"/>
                <a:sym typeface="Tahoma"/>
              </a:rPr>
              <a:t>2</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if</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a</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mid</a:t>
            </a:r>
            <a:r>
              <a:rPr lang="en-GB" sz="1450">
                <a:solidFill>
                  <a:srgbClr val="666600"/>
                </a:solidFill>
                <a:latin typeface="Tahoma"/>
                <a:ea typeface="Tahoma"/>
                <a:cs typeface="Tahoma"/>
                <a:sym typeface="Tahoma"/>
              </a:rPr>
              <a:t>]&lt;</a:t>
            </a:r>
            <a:r>
              <a:rPr lang="en-GB" sz="1450">
                <a:solidFill>
                  <a:srgbClr val="252C33"/>
                </a:solidFill>
                <a:latin typeface="Tahoma"/>
                <a:ea typeface="Tahoma"/>
                <a:cs typeface="Tahoma"/>
                <a:sym typeface="Tahoma"/>
              </a:rPr>
              <a:t>key</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252C33"/>
                </a:solidFill>
                <a:latin typeface="Tahoma"/>
                <a:ea typeface="Tahoma"/>
                <a:cs typeface="Tahoma"/>
                <a:sym typeface="Tahoma"/>
              </a:rPr>
              <a:t>l</a:t>
            </a:r>
            <a:r>
              <a:rPr lang="en-GB" sz="1450">
                <a:solidFill>
                  <a:srgbClr val="252C33"/>
                </a:solidFill>
                <a:latin typeface="Tahoma"/>
                <a:ea typeface="Tahoma"/>
                <a:cs typeface="Tahoma"/>
                <a:sym typeface="Tahoma"/>
              </a:rPr>
              <a:t>ow</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mid</a:t>
            </a:r>
            <a:r>
              <a:rPr lang="en-GB" sz="1450">
                <a:solidFill>
                  <a:srgbClr val="666600"/>
                </a:solidFill>
                <a:latin typeface="Tahoma"/>
                <a:ea typeface="Tahoma"/>
                <a:cs typeface="Tahoma"/>
                <a:sym typeface="Tahoma"/>
              </a:rPr>
              <a:t>+</a:t>
            </a:r>
            <a:r>
              <a:rPr lang="en-GB" sz="1450">
                <a:solidFill>
                  <a:srgbClr val="006666"/>
                </a:solidFill>
                <a:latin typeface="Tahoma"/>
                <a:ea typeface="Tahoma"/>
                <a:cs typeface="Tahoma"/>
                <a:sym typeface="Tahoma"/>
              </a:rPr>
              <a:t>1</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else</a:t>
            </a: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if</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a</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mid</a:t>
            </a:r>
            <a:r>
              <a:rPr lang="en-GB" sz="1450">
                <a:solidFill>
                  <a:srgbClr val="666600"/>
                </a:solidFill>
                <a:latin typeface="Tahoma"/>
                <a:ea typeface="Tahoma"/>
                <a:cs typeface="Tahoma"/>
                <a:sym typeface="Tahoma"/>
              </a:rPr>
              <a:t>]&gt;</a:t>
            </a:r>
            <a:r>
              <a:rPr lang="en-GB" sz="1450">
                <a:solidFill>
                  <a:srgbClr val="252C33"/>
                </a:solidFill>
                <a:latin typeface="Tahoma"/>
                <a:ea typeface="Tahoma"/>
                <a:cs typeface="Tahoma"/>
                <a:sym typeface="Tahoma"/>
              </a:rPr>
              <a:t>key</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high</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mid</a:t>
            </a:r>
            <a:r>
              <a:rPr lang="en-GB" sz="1450">
                <a:solidFill>
                  <a:srgbClr val="666600"/>
                </a:solidFill>
                <a:latin typeface="Tahoma"/>
                <a:ea typeface="Tahoma"/>
                <a:cs typeface="Tahoma"/>
                <a:sym typeface="Tahoma"/>
              </a:rPr>
              <a:t>-</a:t>
            </a:r>
            <a:r>
              <a:rPr lang="en-GB" sz="1450">
                <a:solidFill>
                  <a:srgbClr val="006666"/>
                </a:solidFill>
                <a:latin typeface="Tahoma"/>
                <a:ea typeface="Tahoma"/>
                <a:cs typeface="Tahoma"/>
                <a:sym typeface="Tahoma"/>
              </a:rPr>
              <a:t>1</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else</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return</a:t>
            </a:r>
            <a:r>
              <a:rPr lang="en-GB" sz="1450">
                <a:solidFill>
                  <a:srgbClr val="252C33"/>
                </a:solidFill>
                <a:latin typeface="Tahoma"/>
                <a:ea typeface="Tahoma"/>
                <a:cs typeface="Tahoma"/>
                <a:sym typeface="Tahoma"/>
              </a:rPr>
              <a:t> mid</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 </a:t>
            </a:r>
            <a:endParaRPr sz="1450">
              <a:solidFill>
                <a:srgbClr val="252C33"/>
              </a:solidFill>
              <a:latin typeface="Tahoma"/>
              <a:ea typeface="Tahoma"/>
              <a:cs typeface="Tahoma"/>
              <a:sym typeface="Tahoma"/>
            </a:endParaRPr>
          </a:p>
          <a:p>
            <a:pPr indent="457200" lvl="0" marL="45720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return</a:t>
            </a: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r>
              <a:rPr lang="en-GB" sz="1450">
                <a:solidFill>
                  <a:srgbClr val="006666"/>
                </a:solidFill>
                <a:latin typeface="Tahoma"/>
                <a:ea typeface="Tahoma"/>
                <a:cs typeface="Tahoma"/>
                <a:sym typeface="Tahoma"/>
              </a:rPr>
              <a:t>1</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                </a:t>
            </a:r>
            <a:r>
              <a:rPr lang="en-GB" sz="1450">
                <a:solidFill>
                  <a:srgbClr val="880000"/>
                </a:solidFill>
                <a:latin typeface="Tahoma"/>
                <a:ea typeface="Tahoma"/>
                <a:cs typeface="Tahoma"/>
                <a:sym typeface="Tahoma"/>
              </a:rPr>
              <a:t>//key not found</a:t>
            </a:r>
            <a:endParaRPr sz="1450">
              <a:solidFill>
                <a:srgbClr val="252C33"/>
              </a:solidFill>
              <a:latin typeface="Tahoma"/>
              <a:ea typeface="Tahoma"/>
              <a:cs typeface="Tahoma"/>
              <a:sym typeface="Tahoma"/>
            </a:endParaRPr>
          </a:p>
          <a:p>
            <a:pPr indent="0" lvl="0" marL="0" marR="101600" rtl="0" algn="l">
              <a:lnSpc>
                <a:spcPct val="115000"/>
              </a:lnSpc>
              <a:spcBef>
                <a:spcPts val="0"/>
              </a:spcBef>
              <a:spcAft>
                <a:spcPts val="0"/>
              </a:spcAft>
              <a:buClr>
                <a:schemeClr val="dk1"/>
              </a:buClr>
              <a:buSzPts val="1100"/>
              <a:buFont typeface="Arial"/>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666600"/>
              </a:solidFill>
              <a:latin typeface="Tahoma"/>
              <a:ea typeface="Tahoma"/>
              <a:cs typeface="Tahoma"/>
              <a:sym typeface="Tahoma"/>
            </a:endParaRPr>
          </a:p>
        </p:txBody>
      </p:sp>
      <p:sp>
        <p:nvSpPr>
          <p:cNvPr id="304" name="Google Shape;304;p48"/>
          <p:cNvSpPr txBox="1"/>
          <p:nvPr/>
        </p:nvSpPr>
        <p:spPr>
          <a:xfrm>
            <a:off x="1223675" y="83499"/>
            <a:ext cx="2972700" cy="5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700">
                <a:solidFill>
                  <a:srgbClr val="FF0000"/>
                </a:solidFill>
                <a:latin typeface="Tahoma"/>
                <a:ea typeface="Tahoma"/>
                <a:cs typeface="Tahoma"/>
                <a:sym typeface="Tahoma"/>
              </a:rPr>
              <a:t>Algorithm</a:t>
            </a:r>
            <a:endParaRPr b="1" sz="2700">
              <a:solidFill>
                <a:srgbClr val="FF0000"/>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49"/>
          <p:cNvPicPr preferRelativeResize="0"/>
          <p:nvPr/>
        </p:nvPicPr>
        <p:blipFill>
          <a:blip r:embed="rId3">
            <a:alphaModFix/>
          </a:blip>
          <a:stretch>
            <a:fillRect/>
          </a:stretch>
        </p:blipFill>
        <p:spPr>
          <a:xfrm>
            <a:off x="152400" y="152400"/>
            <a:ext cx="868902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txBox="1"/>
          <p:nvPr/>
        </p:nvSpPr>
        <p:spPr>
          <a:xfrm>
            <a:off x="1587500" y="0"/>
            <a:ext cx="4643400" cy="5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F0000"/>
                </a:solidFill>
                <a:latin typeface="Nunito"/>
                <a:ea typeface="Nunito"/>
                <a:cs typeface="Nunito"/>
                <a:sym typeface="Nunito"/>
              </a:rPr>
              <a:t>Randomized binary search</a:t>
            </a:r>
            <a:endParaRPr b="1" sz="2400">
              <a:solidFill>
                <a:srgbClr val="FF0000"/>
              </a:solidFill>
              <a:latin typeface="Nunito"/>
              <a:ea typeface="Nunito"/>
              <a:cs typeface="Nunito"/>
              <a:sym typeface="Nunito"/>
            </a:endParaRPr>
          </a:p>
        </p:txBody>
      </p:sp>
      <p:sp>
        <p:nvSpPr>
          <p:cNvPr id="315" name="Google Shape;315;p50"/>
          <p:cNvSpPr txBox="1"/>
          <p:nvPr/>
        </p:nvSpPr>
        <p:spPr>
          <a:xfrm>
            <a:off x="487725" y="522000"/>
            <a:ext cx="4476900" cy="47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int randomizedBinarySearch(int arr[], int l,</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int r, int x)</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while (l &lt;= r)</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Here we have defined middle as</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random index between l and r ie.. [l, r]</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int m = getRandom(l, r);</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Check if x is present at mid</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if (arr[m] == x)</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return m;</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If x greater, ignore left half</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if (arr[m] &lt; x)</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l = m + 1;</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If x is smaller, ignore right half</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else</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r = m - 1;</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if we reach here, then element was</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not present</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return -1;</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a:t>
            </a:r>
            <a:endParaRPr sz="1100">
              <a:solidFill>
                <a:schemeClr val="dk1"/>
              </a:solidFill>
              <a:latin typeface="Nunito"/>
              <a:ea typeface="Nunito"/>
              <a:cs typeface="Nunito"/>
              <a:sym typeface="Nunito"/>
            </a:endParaRPr>
          </a:p>
        </p:txBody>
      </p:sp>
      <p:sp>
        <p:nvSpPr>
          <p:cNvPr id="316" name="Google Shape;316;p50"/>
          <p:cNvSpPr txBox="1"/>
          <p:nvPr/>
        </p:nvSpPr>
        <p:spPr>
          <a:xfrm>
            <a:off x="5486800" y="1160775"/>
            <a:ext cx="2943900" cy="17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int getRandom(int x, int y)</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    srand(time(NULL));</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    return (x + rand()%(y-x+1));</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p:txBody>
      </p:sp>
      <p:sp>
        <p:nvSpPr>
          <p:cNvPr id="317" name="Google Shape;317;p50"/>
          <p:cNvSpPr txBox="1"/>
          <p:nvPr/>
        </p:nvSpPr>
        <p:spPr>
          <a:xfrm>
            <a:off x="4298125" y="3071550"/>
            <a:ext cx="4221300" cy="176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50">
                <a:solidFill>
                  <a:srgbClr val="0000FF"/>
                </a:solidFill>
                <a:highlight>
                  <a:srgbClr val="FFFFFF"/>
                </a:highlight>
              </a:rPr>
              <a:t>Randomized binary search makes sense if your randomness source has a good bias towards your search target. You can then use it to reduce the expected search time (even retaining the </a:t>
            </a:r>
            <a:endParaRPr sz="1150">
              <a:solidFill>
                <a:srgbClr val="0000FF"/>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GB" sz="1350">
                <a:solidFill>
                  <a:srgbClr val="0000FF"/>
                </a:solidFill>
                <a:highlight>
                  <a:srgbClr val="FFFFFF"/>
                </a:highlight>
              </a:rPr>
              <a:t>O(logn)</a:t>
            </a:r>
            <a:endParaRPr sz="1350">
              <a:solidFill>
                <a:srgbClr val="0000FF"/>
              </a:solidFill>
              <a:highlight>
                <a:srgbClr val="FFFFFF"/>
              </a:highlight>
            </a:endParaRPr>
          </a:p>
          <a:p>
            <a:pPr indent="0" lvl="0" marL="0" rtl="0" algn="l">
              <a:spcBef>
                <a:spcPts val="0"/>
              </a:spcBef>
              <a:spcAft>
                <a:spcPts val="0"/>
              </a:spcAft>
              <a:buNone/>
            </a:pPr>
            <a:r>
              <a:rPr lang="en-GB" sz="1150">
                <a:solidFill>
                  <a:srgbClr val="0000FF"/>
                </a:solidFill>
                <a:highlight>
                  <a:srgbClr val="FFFFFF"/>
                </a:highlight>
              </a:rPr>
              <a:t>O(log⁡n) asymptotic worst-case complexity</a:t>
            </a:r>
            <a:endParaRPr>
              <a:solidFill>
                <a:srgbClr val="0000FF"/>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1"/>
          <p:cNvSpPr txBox="1"/>
          <p:nvPr/>
        </p:nvSpPr>
        <p:spPr>
          <a:xfrm>
            <a:off x="340925" y="697175"/>
            <a:ext cx="4061700" cy="43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float squareRoot(int number, int precision)</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int start = 0, end = number;</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int mid;</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float ans;</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while (start &lt;= end)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mid = (start + end) / 2;</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if (mid * mid == number)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ans = mid;</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break;</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if (mid * mid &lt; number)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start = mid + 1;</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else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end = mid - 1;</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a:solidFill>
                <a:schemeClr val="dk1"/>
              </a:solidFill>
              <a:highlight>
                <a:srgbClr val="FFFFFF"/>
              </a:highlight>
              <a:latin typeface="Courier New"/>
              <a:ea typeface="Courier New"/>
              <a:cs typeface="Courier New"/>
              <a:sym typeface="Courier New"/>
            </a:endParaRPr>
          </a:p>
        </p:txBody>
      </p:sp>
      <p:sp>
        <p:nvSpPr>
          <p:cNvPr id="323" name="Google Shape;323;p51"/>
          <p:cNvSpPr txBox="1"/>
          <p:nvPr/>
        </p:nvSpPr>
        <p:spPr>
          <a:xfrm>
            <a:off x="4802725" y="919525"/>
            <a:ext cx="3320400" cy="40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float increment = 0.1;</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for (int i = 0; i &lt; precision; i++)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while (ans * ans &lt;= number)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ans += increment;</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 loop terminates when ans * ans &gt; number</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ans = ans - increment;</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increment = increment / 10;</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return ans;</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p:txBody>
      </p:sp>
      <p:sp>
        <p:nvSpPr>
          <p:cNvPr id="324" name="Google Shape;324;p51"/>
          <p:cNvSpPr txBox="1"/>
          <p:nvPr/>
        </p:nvSpPr>
        <p:spPr>
          <a:xfrm>
            <a:off x="1512050" y="104275"/>
            <a:ext cx="61959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FF0000"/>
                </a:solidFill>
                <a:latin typeface="Nunito"/>
                <a:ea typeface="Nunito"/>
                <a:cs typeface="Nunito"/>
                <a:sym typeface="Nunito"/>
              </a:rPr>
              <a:t>Square root using binary search upto given precision</a:t>
            </a:r>
            <a:endParaRPr b="1" sz="1900">
              <a:solidFill>
                <a:srgbClr val="FF0000"/>
              </a:solidFill>
              <a:latin typeface="Nunito"/>
              <a:ea typeface="Nunito"/>
              <a:cs typeface="Nunito"/>
              <a:sym typeface="Nunito"/>
            </a:endParaRPr>
          </a:p>
        </p:txBody>
      </p:sp>
      <p:sp>
        <p:nvSpPr>
          <p:cNvPr id="325" name="Google Shape;325;p51"/>
          <p:cNvSpPr txBox="1"/>
          <p:nvPr/>
        </p:nvSpPr>
        <p:spPr>
          <a:xfrm>
            <a:off x="5359050" y="3820350"/>
            <a:ext cx="3044100" cy="11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134F5C"/>
                </a:solidFill>
                <a:latin typeface="Nunito"/>
                <a:ea typeface="Nunito"/>
                <a:cs typeface="Nunito"/>
                <a:sym typeface="Nunito"/>
              </a:rPr>
              <a:t>Input : number = 50, precision = 3</a:t>
            </a:r>
            <a:endParaRPr sz="1250">
              <a:solidFill>
                <a:srgbClr val="134F5C"/>
              </a:solidFill>
              <a:latin typeface="Nunito"/>
              <a:ea typeface="Nunito"/>
              <a:cs typeface="Nunito"/>
              <a:sym typeface="Nunito"/>
            </a:endParaRPr>
          </a:p>
          <a:p>
            <a:pPr indent="0" lvl="0" marL="0" rtl="0" algn="l">
              <a:spcBef>
                <a:spcPts val="0"/>
              </a:spcBef>
              <a:spcAft>
                <a:spcPts val="0"/>
              </a:spcAft>
              <a:buNone/>
            </a:pPr>
            <a:r>
              <a:rPr lang="en-GB" sz="1250">
                <a:solidFill>
                  <a:srgbClr val="134F5C"/>
                </a:solidFill>
                <a:latin typeface="Nunito"/>
                <a:ea typeface="Nunito"/>
                <a:cs typeface="Nunito"/>
                <a:sym typeface="Nunito"/>
              </a:rPr>
              <a:t>Output : 7.071</a:t>
            </a:r>
            <a:endParaRPr sz="1250">
              <a:solidFill>
                <a:srgbClr val="134F5C"/>
              </a:solidFill>
              <a:latin typeface="Nunito"/>
              <a:ea typeface="Nunito"/>
              <a:cs typeface="Nunito"/>
              <a:sym typeface="Nunito"/>
            </a:endParaRPr>
          </a:p>
          <a:p>
            <a:pPr indent="0" lvl="0" marL="0" rtl="0" algn="l">
              <a:spcBef>
                <a:spcPts val="0"/>
              </a:spcBef>
              <a:spcAft>
                <a:spcPts val="0"/>
              </a:spcAft>
              <a:buNone/>
            </a:pPr>
            <a:r>
              <a:t/>
            </a:r>
            <a:endParaRPr sz="1250">
              <a:solidFill>
                <a:srgbClr val="134F5C"/>
              </a:solidFill>
              <a:latin typeface="Nunito"/>
              <a:ea typeface="Nunito"/>
              <a:cs typeface="Nunito"/>
              <a:sym typeface="Nunito"/>
            </a:endParaRPr>
          </a:p>
          <a:p>
            <a:pPr indent="0" lvl="0" marL="0" rtl="0" algn="l">
              <a:spcBef>
                <a:spcPts val="0"/>
              </a:spcBef>
              <a:spcAft>
                <a:spcPts val="0"/>
              </a:spcAft>
              <a:buNone/>
            </a:pPr>
            <a:r>
              <a:rPr lang="en-GB" sz="1250">
                <a:solidFill>
                  <a:srgbClr val="134F5C"/>
                </a:solidFill>
                <a:latin typeface="Nunito"/>
                <a:ea typeface="Nunito"/>
                <a:cs typeface="Nunito"/>
                <a:sym typeface="Nunito"/>
              </a:rPr>
              <a:t>Input : number = 10, precision = 4</a:t>
            </a:r>
            <a:endParaRPr sz="1250">
              <a:solidFill>
                <a:srgbClr val="134F5C"/>
              </a:solidFill>
              <a:latin typeface="Nunito"/>
              <a:ea typeface="Nunito"/>
              <a:cs typeface="Nunito"/>
              <a:sym typeface="Nunito"/>
            </a:endParaRPr>
          </a:p>
          <a:p>
            <a:pPr indent="0" lvl="0" marL="101600" marR="101600" rtl="0" algn="l">
              <a:lnSpc>
                <a:spcPct val="158000"/>
              </a:lnSpc>
              <a:spcBef>
                <a:spcPts val="0"/>
              </a:spcBef>
              <a:spcAft>
                <a:spcPts val="0"/>
              </a:spcAft>
              <a:buClr>
                <a:schemeClr val="dk1"/>
              </a:buClr>
              <a:buSzPts val="1100"/>
              <a:buFont typeface="Arial"/>
              <a:buNone/>
            </a:pPr>
            <a:r>
              <a:rPr lang="en-GB" sz="1250">
                <a:solidFill>
                  <a:srgbClr val="134F5C"/>
                </a:solidFill>
                <a:latin typeface="Nunito"/>
                <a:ea typeface="Nunito"/>
                <a:cs typeface="Nunito"/>
                <a:sym typeface="Nunito"/>
              </a:rPr>
              <a:t>Output : 3.1622</a:t>
            </a:r>
            <a:endParaRPr sz="1250">
              <a:solidFill>
                <a:srgbClr val="134F5C"/>
              </a:solidFill>
              <a:latin typeface="Nunito"/>
              <a:ea typeface="Nunito"/>
              <a:cs typeface="Nunito"/>
              <a:sym typeface="Nunito"/>
            </a:endParaRPr>
          </a:p>
          <a:p>
            <a:pPr indent="0" lvl="0" marL="0" rtl="0" algn="l">
              <a:spcBef>
                <a:spcPts val="800"/>
              </a:spcBef>
              <a:spcAft>
                <a:spcPts val="0"/>
              </a:spcAft>
              <a:buNone/>
            </a:pPr>
            <a:r>
              <a:t/>
            </a:r>
            <a:endParaRPr sz="1500">
              <a:solidFill>
                <a:srgbClr val="134F5C"/>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2"/>
          <p:cNvSpPr txBox="1"/>
          <p:nvPr/>
        </p:nvSpPr>
        <p:spPr>
          <a:xfrm>
            <a:off x="623400" y="282350"/>
            <a:ext cx="45489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FF0000"/>
                </a:solidFill>
                <a:latin typeface="Nunito"/>
                <a:ea typeface="Nunito"/>
                <a:cs typeface="Nunito"/>
                <a:sym typeface="Nunito"/>
              </a:rPr>
              <a:t>Binary Search Tree</a:t>
            </a:r>
            <a:endParaRPr b="1" sz="2300">
              <a:solidFill>
                <a:srgbClr val="FF0000"/>
              </a:solidFill>
              <a:latin typeface="Nunito"/>
              <a:ea typeface="Nunito"/>
              <a:cs typeface="Nunito"/>
              <a:sym typeface="Nunito"/>
            </a:endParaRPr>
          </a:p>
        </p:txBody>
      </p:sp>
      <p:sp>
        <p:nvSpPr>
          <p:cNvPr id="331" name="Google Shape;331;p52"/>
          <p:cNvSpPr txBox="1"/>
          <p:nvPr/>
        </p:nvSpPr>
        <p:spPr>
          <a:xfrm>
            <a:off x="435100" y="886875"/>
            <a:ext cx="4786800" cy="4053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ahoma"/>
              <a:buChar char="●"/>
            </a:pPr>
            <a:r>
              <a:rPr lang="en-GB" sz="1500">
                <a:latin typeface="Tahoma"/>
                <a:ea typeface="Tahoma"/>
                <a:cs typeface="Tahoma"/>
                <a:sym typeface="Tahoma"/>
              </a:rPr>
              <a:t>It is a data structure which is used to store elements in sorted order,and can be efficiently used to search ,insert or delete elements.</a:t>
            </a:r>
            <a:endParaRPr sz="1500">
              <a:latin typeface="Tahoma"/>
              <a:ea typeface="Tahoma"/>
              <a:cs typeface="Tahoma"/>
              <a:sym typeface="Tahoma"/>
            </a:endParaRPr>
          </a:p>
          <a:p>
            <a:pPr indent="-323850" lvl="0" marL="457200" rtl="0" algn="l">
              <a:spcBef>
                <a:spcPts val="0"/>
              </a:spcBef>
              <a:spcAft>
                <a:spcPts val="0"/>
              </a:spcAft>
              <a:buSzPts val="1500"/>
              <a:buFont typeface="Tahoma"/>
              <a:buChar char="●"/>
            </a:pPr>
            <a:r>
              <a:rPr lang="en-GB" sz="1500">
                <a:latin typeface="Tahoma"/>
                <a:ea typeface="Tahoma"/>
                <a:cs typeface="Tahoma"/>
                <a:sym typeface="Tahoma"/>
              </a:rPr>
              <a:t>In this the left subtree values are less than the given node and right subtree value is greater.</a:t>
            </a:r>
            <a:endParaRPr sz="1500">
              <a:latin typeface="Tahoma"/>
              <a:ea typeface="Tahoma"/>
              <a:cs typeface="Tahoma"/>
              <a:sym typeface="Tahoma"/>
            </a:endParaRPr>
          </a:p>
          <a:p>
            <a:pPr indent="-323850" lvl="0" marL="457200" rtl="0" algn="l">
              <a:spcBef>
                <a:spcPts val="0"/>
              </a:spcBef>
              <a:spcAft>
                <a:spcPts val="0"/>
              </a:spcAft>
              <a:buSzPts val="1500"/>
              <a:buFont typeface="Tahoma"/>
              <a:buChar char="●"/>
            </a:pPr>
            <a:r>
              <a:rPr lang="en-GB" sz="1500">
                <a:latin typeface="Tahoma"/>
                <a:ea typeface="Tahoma"/>
                <a:cs typeface="Tahoma"/>
                <a:sym typeface="Tahoma"/>
              </a:rPr>
              <a:t>In this the left subtree and the right trees are also a binary search tree.</a:t>
            </a:r>
            <a:endParaRPr sz="1500">
              <a:latin typeface="Tahoma"/>
              <a:ea typeface="Tahoma"/>
              <a:cs typeface="Tahoma"/>
              <a:sym typeface="Tahoma"/>
            </a:endParaRPr>
          </a:p>
          <a:p>
            <a:pPr indent="-323850" lvl="0" marL="457200" rtl="0" algn="l">
              <a:spcBef>
                <a:spcPts val="0"/>
              </a:spcBef>
              <a:spcAft>
                <a:spcPts val="0"/>
              </a:spcAft>
              <a:buSzPts val="1500"/>
              <a:buFont typeface="Tahoma"/>
              <a:buChar char="●"/>
            </a:pPr>
            <a:r>
              <a:rPr lang="en-GB" sz="1500">
                <a:latin typeface="Tahoma"/>
                <a:ea typeface="Tahoma"/>
                <a:cs typeface="Tahoma"/>
                <a:sym typeface="Tahoma"/>
              </a:rPr>
              <a:t>In best and average case its time complexity is O(logn)</a:t>
            </a:r>
            <a:endParaRPr sz="1500">
              <a:latin typeface="Tahoma"/>
              <a:ea typeface="Tahoma"/>
              <a:cs typeface="Tahoma"/>
              <a:sym typeface="Tahoma"/>
            </a:endParaRPr>
          </a:p>
          <a:p>
            <a:pPr indent="-323850" lvl="0" marL="457200" rtl="0" algn="l">
              <a:spcBef>
                <a:spcPts val="0"/>
              </a:spcBef>
              <a:spcAft>
                <a:spcPts val="0"/>
              </a:spcAft>
              <a:buSzPts val="1500"/>
              <a:buFont typeface="Tahoma"/>
              <a:buChar char="●"/>
            </a:pPr>
            <a:r>
              <a:rPr lang="en-GB" sz="1500">
                <a:latin typeface="Tahoma"/>
                <a:ea typeface="Tahoma"/>
                <a:cs typeface="Tahoma"/>
                <a:sym typeface="Tahoma"/>
              </a:rPr>
              <a:t>However in worst case the time complexity goes upto O(n),in case where elements are already in increasing </a:t>
            </a:r>
            <a:r>
              <a:rPr lang="en-GB" sz="1500">
                <a:latin typeface="Tahoma"/>
                <a:ea typeface="Tahoma"/>
                <a:cs typeface="Tahoma"/>
                <a:sym typeface="Tahoma"/>
              </a:rPr>
              <a:t>order</a:t>
            </a:r>
            <a:r>
              <a:rPr lang="en-GB" sz="1500">
                <a:latin typeface="Tahoma"/>
                <a:ea typeface="Tahoma"/>
                <a:cs typeface="Tahoma"/>
                <a:sym typeface="Tahoma"/>
              </a:rPr>
              <a:t> or decreasing order or even when all elements are same.</a:t>
            </a:r>
            <a:endParaRPr sz="1500">
              <a:latin typeface="Tahoma"/>
              <a:ea typeface="Tahoma"/>
              <a:cs typeface="Tahoma"/>
              <a:sym typeface="Tahoma"/>
            </a:endParaRPr>
          </a:p>
        </p:txBody>
      </p:sp>
      <p:pic>
        <p:nvPicPr>
          <p:cNvPr id="332" name="Google Shape;332;p52"/>
          <p:cNvPicPr preferRelativeResize="0"/>
          <p:nvPr/>
        </p:nvPicPr>
        <p:blipFill>
          <a:blip r:embed="rId3">
            <a:alphaModFix/>
          </a:blip>
          <a:stretch>
            <a:fillRect/>
          </a:stretch>
        </p:blipFill>
        <p:spPr>
          <a:xfrm>
            <a:off x="5409613" y="551963"/>
            <a:ext cx="3171825" cy="279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3"/>
          <p:cNvSpPr txBox="1"/>
          <p:nvPr/>
        </p:nvSpPr>
        <p:spPr>
          <a:xfrm>
            <a:off x="692775" y="406250"/>
            <a:ext cx="3290100" cy="47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latin typeface="Tahoma"/>
                <a:ea typeface="Tahoma"/>
                <a:cs typeface="Tahoma"/>
                <a:sym typeface="Tahoma"/>
              </a:rPr>
              <a:t>struct node* search(int data){</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struct node *current = root;</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printf("Visiting elements: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while(current-&gt;data != data){</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if(current != NULL)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printf("%d ",current-&gt;data);</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//go to left tree</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if(current-&gt;data &gt; data){</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current = current-&gt;leftChild;</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  //else go to right tree</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else {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current = current-&gt;rightChild;</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if(current == NULL){</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return NULL;</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return current;</a:t>
            </a:r>
            <a:endParaRPr sz="1250">
              <a:latin typeface="Tahoma"/>
              <a:ea typeface="Tahoma"/>
              <a:cs typeface="Tahoma"/>
              <a:sym typeface="Tahoma"/>
            </a:endParaRPr>
          </a:p>
          <a:p>
            <a:pPr indent="0" lvl="0" marL="25400" marR="25400" rtl="0" algn="l">
              <a:lnSpc>
                <a:spcPct val="115000"/>
              </a:lnSpc>
              <a:spcBef>
                <a:spcPts val="0"/>
              </a:spcBef>
              <a:spcAft>
                <a:spcPts val="0"/>
              </a:spcAft>
              <a:buClr>
                <a:schemeClr val="dk1"/>
              </a:buClr>
              <a:buSzPts val="1100"/>
              <a:buFont typeface="Arial"/>
              <a:buNone/>
            </a:pPr>
            <a:r>
              <a:rPr lang="en-GB" sz="1250">
                <a:latin typeface="Tahoma"/>
                <a:ea typeface="Tahoma"/>
                <a:cs typeface="Tahoma"/>
                <a:sym typeface="Tahoma"/>
              </a:rPr>
              <a:t>}</a:t>
            </a:r>
            <a:endParaRPr sz="1250">
              <a:latin typeface="Tahoma"/>
              <a:ea typeface="Tahoma"/>
              <a:cs typeface="Tahoma"/>
              <a:sym typeface="Tahoma"/>
            </a:endParaRPr>
          </a:p>
        </p:txBody>
      </p:sp>
      <p:sp>
        <p:nvSpPr>
          <p:cNvPr id="338" name="Google Shape;338;p53"/>
          <p:cNvSpPr txBox="1"/>
          <p:nvPr/>
        </p:nvSpPr>
        <p:spPr>
          <a:xfrm>
            <a:off x="4508275" y="559825"/>
            <a:ext cx="3875100" cy="47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50">
                <a:latin typeface="Tahoma"/>
                <a:ea typeface="Tahoma"/>
                <a:cs typeface="Tahoma"/>
                <a:sym typeface="Tahoma"/>
              </a:rPr>
              <a:t>tempNode-&gt;data = data;</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tempNode-&gt;leftChild = NULL;</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tempNode-&gt;rightChild = NULL;</a:t>
            </a:r>
            <a:endParaRPr sz="15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if(root == NULL)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root = tempNode;</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 else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current = root;</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parent = NULL;</a:t>
            </a:r>
            <a:endParaRPr sz="1150">
              <a:latin typeface="Tahoma"/>
              <a:ea typeface="Tahoma"/>
              <a:cs typeface="Tahoma"/>
              <a:sym typeface="Tahoma"/>
            </a:endParaRPr>
          </a:p>
          <a:p>
            <a:pPr indent="0" lvl="0" marL="0" rtl="0" algn="l">
              <a:spcBef>
                <a:spcPts val="0"/>
              </a:spcBef>
              <a:spcAft>
                <a:spcPts val="0"/>
              </a:spcAft>
              <a:buNone/>
            </a:pPr>
            <a:r>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while(1) {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parent = current;</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if(data &lt; parent-&gt;data)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current = current-&gt;leftChild;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if(current == NULL)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parent-&gt;leftChild = tempNode;</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return;</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else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current = current-&gt;rightChild;</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if(current == NULL)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parent-&gt;rightChild = tempNode;</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return;</a:t>
            </a:r>
            <a:endParaRPr sz="1150">
              <a:latin typeface="Tahoma"/>
              <a:ea typeface="Tahoma"/>
              <a:cs typeface="Tahoma"/>
              <a:sym typeface="Tahoma"/>
            </a:endParaRPr>
          </a:p>
          <a:p>
            <a:pPr indent="0" lvl="0" marL="25400" marR="25400" rtl="0" algn="l">
              <a:lnSpc>
                <a:spcPct val="115000"/>
              </a:lnSpc>
              <a:spcBef>
                <a:spcPts val="0"/>
              </a:spcBef>
              <a:spcAft>
                <a:spcPts val="0"/>
              </a:spcAft>
              <a:buClr>
                <a:schemeClr val="dk1"/>
              </a:buClr>
              <a:buSzPts val="1100"/>
              <a:buFont typeface="Arial"/>
              <a:buNone/>
            </a:pPr>
            <a:r>
              <a:rPr lang="en-GB" sz="1150">
                <a:latin typeface="Tahoma"/>
                <a:ea typeface="Tahoma"/>
                <a:cs typeface="Tahoma"/>
                <a:sym typeface="Tahoma"/>
              </a:rPr>
              <a:t>            }</a:t>
            </a:r>
            <a:endParaRPr sz="1150">
              <a:latin typeface="Tahoma"/>
              <a:ea typeface="Tahoma"/>
              <a:cs typeface="Tahoma"/>
              <a:sym typeface="Tahoma"/>
            </a:endParaRPr>
          </a:p>
          <a:p>
            <a:pPr indent="0" lvl="0" marL="0" rtl="0" algn="l">
              <a:spcBef>
                <a:spcPts val="0"/>
              </a:spcBef>
              <a:spcAft>
                <a:spcPts val="0"/>
              </a:spcAft>
              <a:buNone/>
            </a:pPr>
            <a:r>
              <a:t/>
            </a:r>
            <a:endParaRPr sz="800">
              <a:latin typeface="Tahoma"/>
              <a:ea typeface="Tahoma"/>
              <a:cs typeface="Tahoma"/>
              <a:sym typeface="Tahoma"/>
            </a:endParaRPr>
          </a:p>
        </p:txBody>
      </p:sp>
      <p:sp>
        <p:nvSpPr>
          <p:cNvPr id="339" name="Google Shape;339;p53"/>
          <p:cNvSpPr txBox="1"/>
          <p:nvPr/>
        </p:nvSpPr>
        <p:spPr>
          <a:xfrm>
            <a:off x="395450" y="0"/>
            <a:ext cx="22299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FF0000"/>
                </a:solidFill>
                <a:latin typeface="Nunito"/>
                <a:ea typeface="Nunito"/>
                <a:cs typeface="Nunito"/>
                <a:sym typeface="Nunito"/>
              </a:rPr>
              <a:t>Search an element</a:t>
            </a:r>
            <a:endParaRPr b="1" sz="1700">
              <a:solidFill>
                <a:srgbClr val="FF0000"/>
              </a:solidFill>
              <a:latin typeface="Nunito"/>
              <a:ea typeface="Nunito"/>
              <a:cs typeface="Nunito"/>
              <a:sym typeface="Nunito"/>
            </a:endParaRPr>
          </a:p>
        </p:txBody>
      </p:sp>
      <p:sp>
        <p:nvSpPr>
          <p:cNvPr id="340" name="Google Shape;340;p53"/>
          <p:cNvSpPr txBox="1"/>
          <p:nvPr/>
        </p:nvSpPr>
        <p:spPr>
          <a:xfrm>
            <a:off x="4240700" y="94050"/>
            <a:ext cx="29136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FF0000"/>
                </a:solidFill>
                <a:latin typeface="Nunito"/>
                <a:ea typeface="Nunito"/>
                <a:cs typeface="Nunito"/>
                <a:sym typeface="Nunito"/>
              </a:rPr>
              <a:t>Insert an element</a:t>
            </a:r>
            <a:endParaRPr b="1" sz="1700">
              <a:solidFill>
                <a:srgbClr val="FF0000"/>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1982395" y="2066609"/>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3600">
                <a:solidFill>
                  <a:schemeClr val="dk1"/>
                </a:solidFill>
                <a:latin typeface="Calibri"/>
                <a:ea typeface="Calibri"/>
                <a:cs typeface="Calibri"/>
                <a:sym typeface="Calibri"/>
              </a:rPr>
              <a:t>AVL Trees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1668975" y="360875"/>
            <a:ext cx="4932900" cy="361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b="0" lang="en-GB" sz="3800">
                <a:latin typeface="Cambria"/>
                <a:ea typeface="Cambria"/>
                <a:cs typeface="Cambria"/>
                <a:sym typeface="Cambria"/>
              </a:rPr>
              <a:t>DIVIDE &amp; CONQUER</a:t>
            </a:r>
            <a:endParaRPr sz="3800"/>
          </a:p>
        </p:txBody>
      </p:sp>
      <p:sp>
        <p:nvSpPr>
          <p:cNvPr id="194" name="Google Shape;194;p37"/>
          <p:cNvSpPr txBox="1"/>
          <p:nvPr/>
        </p:nvSpPr>
        <p:spPr>
          <a:xfrm>
            <a:off x="534669" y="1243965"/>
            <a:ext cx="7201500" cy="2582100"/>
          </a:xfrm>
          <a:prstGeom prst="rect">
            <a:avLst/>
          </a:prstGeom>
          <a:noFill/>
          <a:ln>
            <a:noFill/>
          </a:ln>
        </p:spPr>
        <p:txBody>
          <a:bodyPr anchorCtr="0" anchor="t" bIns="0" lIns="0" spcFirstLastPara="1" rIns="0" wrap="square" tIns="52050">
            <a:noAutofit/>
          </a:bodyPr>
          <a:lstStyle/>
          <a:p>
            <a:pPr indent="0" lvl="0" marL="12700" marR="0" rtl="0" algn="l">
              <a:lnSpc>
                <a:spcPct val="100000"/>
              </a:lnSpc>
              <a:spcBef>
                <a:spcPts val="0"/>
              </a:spcBef>
              <a:spcAft>
                <a:spcPts val="0"/>
              </a:spcAft>
              <a:buNone/>
            </a:pPr>
            <a:r>
              <a:rPr lang="en-GB" sz="2400">
                <a:latin typeface="Cambria"/>
                <a:ea typeface="Cambria"/>
                <a:cs typeface="Cambria"/>
                <a:sym typeface="Cambria"/>
              </a:rPr>
              <a:t>The most well known algorithm design strategy:</a:t>
            </a:r>
            <a:endParaRPr sz="2400">
              <a:latin typeface="Cambria"/>
              <a:ea typeface="Cambria"/>
              <a:cs typeface="Cambria"/>
              <a:sym typeface="Cambria"/>
            </a:endParaRPr>
          </a:p>
          <a:p>
            <a:pPr indent="-457200" lvl="0" marL="469900" marR="355600" rtl="0" algn="l">
              <a:lnSpc>
                <a:spcPct val="107916"/>
              </a:lnSpc>
              <a:spcBef>
                <a:spcPts val="635"/>
              </a:spcBef>
              <a:spcAft>
                <a:spcPts val="0"/>
              </a:spcAft>
              <a:buClr>
                <a:srgbClr val="FD8536"/>
              </a:buClr>
              <a:buSzPts val="1650"/>
              <a:buFont typeface="Cambria"/>
              <a:buAutoNum type="arabicPeriod"/>
            </a:pPr>
            <a:r>
              <a:rPr b="1" lang="en-GB" sz="2400">
                <a:solidFill>
                  <a:srgbClr val="FF0000"/>
                </a:solidFill>
                <a:latin typeface="Cambria"/>
                <a:ea typeface="Cambria"/>
                <a:cs typeface="Cambria"/>
                <a:sym typeface="Cambria"/>
              </a:rPr>
              <a:t>Divide </a:t>
            </a:r>
            <a:r>
              <a:rPr lang="en-GB" sz="2400">
                <a:latin typeface="Cambria"/>
                <a:ea typeface="Cambria"/>
                <a:cs typeface="Cambria"/>
                <a:sym typeface="Cambria"/>
              </a:rPr>
              <a:t>the problem into two or more smaller  subproblems.</a:t>
            </a:r>
            <a:endParaRPr sz="2400">
              <a:latin typeface="Cambria"/>
              <a:ea typeface="Cambria"/>
              <a:cs typeface="Cambria"/>
              <a:sym typeface="Cambria"/>
            </a:endParaRPr>
          </a:p>
          <a:p>
            <a:pPr indent="0" lvl="0" marL="0" marR="0" rtl="0" algn="l">
              <a:lnSpc>
                <a:spcPct val="100000"/>
              </a:lnSpc>
              <a:spcBef>
                <a:spcPts val="55"/>
              </a:spcBef>
              <a:spcAft>
                <a:spcPts val="0"/>
              </a:spcAft>
              <a:buClr>
                <a:srgbClr val="FD8536"/>
              </a:buClr>
              <a:buSzPts val="3250"/>
              <a:buFont typeface="Cambria"/>
              <a:buNone/>
            </a:pPr>
            <a:r>
              <a:t/>
            </a:r>
            <a:endParaRPr sz="3250">
              <a:latin typeface="Times New Roman"/>
              <a:ea typeface="Times New Roman"/>
              <a:cs typeface="Times New Roman"/>
              <a:sym typeface="Times New Roman"/>
            </a:endParaRPr>
          </a:p>
          <a:p>
            <a:pPr indent="-457200" lvl="0" marL="469900" marR="622935" rtl="0" algn="l">
              <a:lnSpc>
                <a:spcPct val="107916"/>
              </a:lnSpc>
              <a:spcBef>
                <a:spcPts val="0"/>
              </a:spcBef>
              <a:spcAft>
                <a:spcPts val="0"/>
              </a:spcAft>
              <a:buClr>
                <a:srgbClr val="FD8536"/>
              </a:buClr>
              <a:buSzPts val="1650"/>
              <a:buFont typeface="Cambria"/>
              <a:buAutoNum type="arabicPeriod"/>
            </a:pPr>
            <a:r>
              <a:rPr b="1" lang="en-GB" sz="2400">
                <a:solidFill>
                  <a:srgbClr val="FF0000"/>
                </a:solidFill>
                <a:latin typeface="Cambria"/>
                <a:ea typeface="Cambria"/>
                <a:cs typeface="Cambria"/>
                <a:sym typeface="Cambria"/>
              </a:rPr>
              <a:t>Conquer </a:t>
            </a:r>
            <a:r>
              <a:rPr lang="en-GB" sz="2400">
                <a:latin typeface="Cambria"/>
                <a:ea typeface="Cambria"/>
                <a:cs typeface="Cambria"/>
                <a:sym typeface="Cambria"/>
              </a:rPr>
              <a:t>the subproblems by solving them  recursively.</a:t>
            </a:r>
            <a:endParaRPr sz="2400">
              <a:latin typeface="Cambria"/>
              <a:ea typeface="Cambria"/>
              <a:cs typeface="Cambria"/>
              <a:sym typeface="Cambria"/>
            </a:endParaRPr>
          </a:p>
          <a:p>
            <a:pPr indent="0" lvl="0" marL="0" marR="0" rtl="0" algn="l">
              <a:lnSpc>
                <a:spcPct val="100000"/>
              </a:lnSpc>
              <a:spcBef>
                <a:spcPts val="50"/>
              </a:spcBef>
              <a:spcAft>
                <a:spcPts val="0"/>
              </a:spcAft>
              <a:buClr>
                <a:srgbClr val="FD8536"/>
              </a:buClr>
              <a:buSzPts val="3250"/>
              <a:buFont typeface="Cambria"/>
              <a:buNone/>
            </a:pPr>
            <a:r>
              <a:t/>
            </a:r>
            <a:endParaRPr sz="3250">
              <a:latin typeface="Times New Roman"/>
              <a:ea typeface="Times New Roman"/>
              <a:cs typeface="Times New Roman"/>
              <a:sym typeface="Times New Roman"/>
            </a:endParaRPr>
          </a:p>
          <a:p>
            <a:pPr indent="-457200" lvl="0" marL="469900" marR="5080" rtl="0" algn="l">
              <a:lnSpc>
                <a:spcPct val="107916"/>
              </a:lnSpc>
              <a:spcBef>
                <a:spcPts val="0"/>
              </a:spcBef>
              <a:spcAft>
                <a:spcPts val="0"/>
              </a:spcAft>
              <a:buClr>
                <a:srgbClr val="FD8536"/>
              </a:buClr>
              <a:buSzPts val="1650"/>
              <a:buFont typeface="Cambria"/>
              <a:buAutoNum type="arabicPeriod"/>
            </a:pPr>
            <a:r>
              <a:rPr b="1" lang="en-GB" sz="2400">
                <a:solidFill>
                  <a:srgbClr val="FF0000"/>
                </a:solidFill>
                <a:latin typeface="Cambria"/>
                <a:ea typeface="Cambria"/>
                <a:cs typeface="Cambria"/>
                <a:sym typeface="Cambria"/>
              </a:rPr>
              <a:t>Combine </a:t>
            </a:r>
            <a:r>
              <a:rPr lang="en-GB" sz="2400">
                <a:latin typeface="Cambria"/>
                <a:ea typeface="Cambria"/>
                <a:cs typeface="Cambria"/>
                <a:sym typeface="Cambria"/>
              </a:rPr>
              <a:t>the solutions to the subproblems into  the solutions for the original problem.</a:t>
            </a:r>
            <a:endParaRPr sz="2400">
              <a:latin typeface="Cambria"/>
              <a:ea typeface="Cambria"/>
              <a:cs typeface="Cambria"/>
              <a:sym typeface="Cambria"/>
            </a:endParaRPr>
          </a:p>
        </p:txBody>
      </p:sp>
      <p:sp>
        <p:nvSpPr>
          <p:cNvPr id="195" name="Google Shape;195;p37"/>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Cambria"/>
                <a:ea typeface="Cambria"/>
                <a:cs typeface="Cambria"/>
                <a:sym typeface="Cambria"/>
              </a:rPr>
              <a:t>2</a:t>
            </a:r>
            <a:endParaRPr sz="1400">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5"/>
          <p:cNvSpPr txBox="1"/>
          <p:nvPr>
            <p:ph idx="1" type="body"/>
          </p:nvPr>
        </p:nvSpPr>
        <p:spPr>
          <a:xfrm>
            <a:off x="534675" y="272675"/>
            <a:ext cx="7558500" cy="4560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600">
                <a:highlight>
                  <a:srgbClr val="FFFFFF"/>
                </a:highlight>
                <a:latin typeface="Calibri"/>
                <a:ea typeface="Calibri"/>
                <a:cs typeface="Calibri"/>
                <a:sym typeface="Calibri"/>
              </a:rPr>
              <a:t>Why AVL Trees?</a:t>
            </a:r>
            <a:endParaRPr b="1" sz="26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26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2600">
                <a:highlight>
                  <a:srgbClr val="FFFFFF"/>
                </a:highlight>
                <a:latin typeface="Calibri"/>
                <a:ea typeface="Calibri"/>
                <a:cs typeface="Calibri"/>
                <a:sym typeface="Calibri"/>
              </a:rPr>
              <a:t>Most of the BST operations (e.g., search, max, min, insert, delete.. etc) take O(h) time where h is the height of the BST. The cost of these operations may become O(n) for a skewed Binary tree. If we make sure that height of the tree remains O(Logn) after every insertion and deletion, then we can guarantee an upper bound of O(Logn) for all these operations. The height of an AVL tree is always O(Logn) where n is the number of nodes in the tree </a:t>
            </a:r>
            <a:endParaRPr sz="36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6"/>
          <p:cNvSpPr txBox="1"/>
          <p:nvPr>
            <p:ph type="title"/>
          </p:nvPr>
        </p:nvSpPr>
        <p:spPr>
          <a:xfrm>
            <a:off x="607300" y="356225"/>
            <a:ext cx="7808100" cy="7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GB" sz="4400">
                <a:solidFill>
                  <a:schemeClr val="dk1"/>
                </a:solidFill>
                <a:latin typeface="Calibri"/>
                <a:ea typeface="Calibri"/>
                <a:cs typeface="Calibri"/>
                <a:sym typeface="Calibri"/>
              </a:rPr>
              <a:t>Balanced Binary Search Trees</a:t>
            </a:r>
            <a:endParaRPr/>
          </a:p>
        </p:txBody>
      </p:sp>
      <p:sp>
        <p:nvSpPr>
          <p:cNvPr id="356" name="Google Shape;356;p56"/>
          <p:cNvSpPr txBox="1"/>
          <p:nvPr>
            <p:ph idx="1" type="body"/>
          </p:nvPr>
        </p:nvSpPr>
        <p:spPr>
          <a:xfrm>
            <a:off x="534675" y="1149675"/>
            <a:ext cx="7880700" cy="38574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If the height of a binary tree is always O(log n), we can guarantee O(log n) performance for each search tree operation</a:t>
            </a:r>
            <a:endParaRPr sz="2800">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Trees with a </a:t>
            </a:r>
            <a:r>
              <a:rPr lang="en-GB" sz="2800">
                <a:solidFill>
                  <a:srgbClr val="FF3300"/>
                </a:solidFill>
                <a:latin typeface="Calibri"/>
                <a:ea typeface="Calibri"/>
                <a:cs typeface="Calibri"/>
                <a:sym typeface="Calibri"/>
              </a:rPr>
              <a:t>worst-case height of O(log n)</a:t>
            </a:r>
            <a:r>
              <a:rPr lang="en-GB" sz="2800">
                <a:latin typeface="Calibri"/>
                <a:ea typeface="Calibri"/>
                <a:cs typeface="Calibri"/>
                <a:sym typeface="Calibri"/>
              </a:rPr>
              <a:t> are called </a:t>
            </a:r>
            <a:r>
              <a:rPr b="1" lang="en-GB" sz="2800">
                <a:solidFill>
                  <a:srgbClr val="0000FF"/>
                </a:solidFill>
                <a:latin typeface="Calibri"/>
                <a:ea typeface="Calibri"/>
                <a:cs typeface="Calibri"/>
                <a:sym typeface="Calibri"/>
              </a:rPr>
              <a:t>balanced trees</a:t>
            </a:r>
            <a:endParaRPr b="1" sz="2800">
              <a:solidFill>
                <a:srgbClr val="0000FF"/>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An example of a balanced tree is </a:t>
            </a:r>
            <a:r>
              <a:rPr b="1" lang="en-GB" sz="2800">
                <a:solidFill>
                  <a:srgbClr val="0000FF"/>
                </a:solidFill>
                <a:latin typeface="Calibri"/>
                <a:ea typeface="Calibri"/>
                <a:cs typeface="Calibri"/>
                <a:sym typeface="Calibri"/>
              </a:rPr>
              <a:t>AVL</a:t>
            </a:r>
            <a:r>
              <a:rPr lang="en-GB" sz="2800">
                <a:latin typeface="Calibri"/>
                <a:ea typeface="Calibri"/>
                <a:cs typeface="Calibri"/>
                <a:sym typeface="Calibri"/>
              </a:rPr>
              <a:t> (</a:t>
            </a:r>
            <a:r>
              <a:rPr b="1" lang="en-GB" sz="2800">
                <a:solidFill>
                  <a:srgbClr val="0000FF"/>
                </a:solidFill>
                <a:latin typeface="Calibri"/>
                <a:ea typeface="Calibri"/>
                <a:cs typeface="Calibri"/>
                <a:sym typeface="Calibri"/>
              </a:rPr>
              <a:t>A</a:t>
            </a:r>
            <a:r>
              <a:rPr lang="en-GB" sz="2800">
                <a:latin typeface="Calibri"/>
                <a:ea typeface="Calibri"/>
                <a:cs typeface="Calibri"/>
                <a:sym typeface="Calibri"/>
              </a:rPr>
              <a:t>delson-</a:t>
            </a:r>
            <a:r>
              <a:rPr b="1" lang="en-GB" sz="2800">
                <a:solidFill>
                  <a:srgbClr val="0000FF"/>
                </a:solidFill>
                <a:latin typeface="Calibri"/>
                <a:ea typeface="Calibri"/>
                <a:cs typeface="Calibri"/>
                <a:sym typeface="Calibri"/>
              </a:rPr>
              <a:t>V</a:t>
            </a:r>
            <a:r>
              <a:rPr lang="en-GB" sz="2800">
                <a:latin typeface="Calibri"/>
                <a:ea typeface="Calibri"/>
                <a:cs typeface="Calibri"/>
                <a:sym typeface="Calibri"/>
              </a:rPr>
              <a:t>elsky and </a:t>
            </a:r>
            <a:r>
              <a:rPr b="1" lang="en-GB" sz="2800">
                <a:solidFill>
                  <a:srgbClr val="0000FF"/>
                </a:solidFill>
                <a:latin typeface="Calibri"/>
                <a:ea typeface="Calibri"/>
                <a:cs typeface="Calibri"/>
                <a:sym typeface="Calibri"/>
              </a:rPr>
              <a:t>L</a:t>
            </a:r>
            <a:r>
              <a:rPr lang="en-GB" sz="2800">
                <a:latin typeface="Calibri"/>
                <a:ea typeface="Calibri"/>
                <a:cs typeface="Calibri"/>
                <a:sym typeface="Calibri"/>
              </a:rPr>
              <a:t>andis) tree</a:t>
            </a:r>
            <a:endParaRPr sz="2800">
              <a:latin typeface="Calibri"/>
              <a:ea typeface="Calibri"/>
              <a:cs typeface="Calibri"/>
              <a:sym typeface="Calibri"/>
            </a:endParaRPr>
          </a:p>
          <a:p>
            <a:pPr indent="0" lvl="0" marL="0" rtl="0" algn="l">
              <a:spcBef>
                <a:spcPts val="0"/>
              </a:spcBef>
              <a:spcAft>
                <a:spcPts val="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7"/>
          <p:cNvSpPr txBox="1"/>
          <p:nvPr>
            <p:ph idx="1" type="body"/>
          </p:nvPr>
        </p:nvSpPr>
        <p:spPr>
          <a:xfrm>
            <a:off x="534675" y="285050"/>
            <a:ext cx="7905600" cy="47964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Clr>
                <a:schemeClr val="dk1"/>
              </a:buClr>
              <a:buSzPts val="1100"/>
              <a:buFont typeface="Arial"/>
              <a:buNone/>
            </a:pPr>
            <a:r>
              <a:rPr b="1" lang="en-GB" sz="2700" u="sng">
                <a:latin typeface="Calibri"/>
                <a:ea typeface="Calibri"/>
                <a:cs typeface="Calibri"/>
                <a:sym typeface="Calibri"/>
              </a:rPr>
              <a:t>Definition</a:t>
            </a:r>
            <a:endParaRPr b="1" sz="2700" u="sng">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GB" sz="2700">
                <a:latin typeface="Arial"/>
                <a:ea typeface="Arial"/>
                <a:cs typeface="Arial"/>
                <a:sym typeface="Arial"/>
              </a:rPr>
              <a:t>•</a:t>
            </a:r>
            <a:r>
              <a:rPr lang="en-GB" sz="2700">
                <a:latin typeface="Calibri"/>
                <a:ea typeface="Calibri"/>
                <a:cs typeface="Calibri"/>
                <a:sym typeface="Calibri"/>
              </a:rPr>
              <a:t>Binary tree.</a:t>
            </a:r>
            <a:endParaRPr sz="2700">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GB" sz="2700">
                <a:latin typeface="Arial"/>
                <a:ea typeface="Arial"/>
                <a:cs typeface="Arial"/>
                <a:sym typeface="Arial"/>
              </a:rPr>
              <a:t>•</a:t>
            </a:r>
            <a:r>
              <a:rPr lang="en-GB" sz="2700">
                <a:latin typeface="Calibri"/>
                <a:ea typeface="Calibri"/>
                <a:cs typeface="Calibri"/>
                <a:sym typeface="Calibri"/>
              </a:rPr>
              <a:t>If T is a nonempty binary tree with T</a:t>
            </a:r>
            <a:r>
              <a:rPr baseline="-25000" lang="en-GB" sz="4800">
                <a:latin typeface="Calibri"/>
                <a:ea typeface="Calibri"/>
                <a:cs typeface="Calibri"/>
                <a:sym typeface="Calibri"/>
              </a:rPr>
              <a:t>L</a:t>
            </a:r>
            <a:r>
              <a:rPr lang="en-GB" sz="2700">
                <a:latin typeface="Calibri"/>
                <a:ea typeface="Calibri"/>
                <a:cs typeface="Calibri"/>
                <a:sym typeface="Calibri"/>
              </a:rPr>
              <a:t> and T</a:t>
            </a:r>
            <a:r>
              <a:rPr baseline="-25000" lang="en-GB" sz="4800">
                <a:latin typeface="Calibri"/>
                <a:ea typeface="Calibri"/>
                <a:cs typeface="Calibri"/>
                <a:sym typeface="Calibri"/>
              </a:rPr>
              <a:t>R</a:t>
            </a:r>
            <a:r>
              <a:rPr lang="en-GB" sz="2700">
                <a:latin typeface="Calibri"/>
                <a:ea typeface="Calibri"/>
                <a:cs typeface="Calibri"/>
                <a:sym typeface="Calibri"/>
              </a:rPr>
              <a:t> as its left and right subtrees, then T is an AVL tree iff</a:t>
            </a:r>
            <a:endParaRPr sz="2700">
              <a:latin typeface="Calibri"/>
              <a:ea typeface="Calibri"/>
              <a:cs typeface="Calibri"/>
              <a:sym typeface="Calibri"/>
            </a:endParaRPr>
          </a:p>
          <a:p>
            <a:pPr indent="0" lvl="0" marL="0" rtl="0" algn="l">
              <a:lnSpc>
                <a:spcPct val="115000"/>
              </a:lnSpc>
              <a:spcBef>
                <a:spcPts val="700"/>
              </a:spcBef>
              <a:spcAft>
                <a:spcPts val="0"/>
              </a:spcAft>
              <a:buClr>
                <a:schemeClr val="dk1"/>
              </a:buClr>
              <a:buSzPts val="1100"/>
              <a:buFont typeface="Arial"/>
              <a:buNone/>
            </a:pPr>
            <a:r>
              <a:rPr lang="en-GB" sz="2300">
                <a:latin typeface="Arial"/>
                <a:ea typeface="Arial"/>
                <a:cs typeface="Arial"/>
                <a:sym typeface="Arial"/>
              </a:rPr>
              <a:t>1.</a:t>
            </a:r>
            <a:r>
              <a:rPr lang="en-GB" sz="2300">
                <a:solidFill>
                  <a:srgbClr val="0000FF"/>
                </a:solidFill>
                <a:latin typeface="Calibri"/>
                <a:ea typeface="Calibri"/>
                <a:cs typeface="Calibri"/>
                <a:sym typeface="Calibri"/>
              </a:rPr>
              <a:t>T</a:t>
            </a:r>
            <a:r>
              <a:rPr baseline="-25000" lang="en-GB" sz="4200">
                <a:solidFill>
                  <a:srgbClr val="0000FF"/>
                </a:solidFill>
                <a:latin typeface="Calibri"/>
                <a:ea typeface="Calibri"/>
                <a:cs typeface="Calibri"/>
                <a:sym typeface="Calibri"/>
              </a:rPr>
              <a:t>L</a:t>
            </a:r>
            <a:r>
              <a:rPr lang="en-GB" sz="2300">
                <a:solidFill>
                  <a:srgbClr val="0000FF"/>
                </a:solidFill>
                <a:latin typeface="Calibri"/>
                <a:ea typeface="Calibri"/>
                <a:cs typeface="Calibri"/>
                <a:sym typeface="Calibri"/>
              </a:rPr>
              <a:t> and T</a:t>
            </a:r>
            <a:r>
              <a:rPr baseline="-25000" lang="en-GB" sz="4200">
                <a:solidFill>
                  <a:srgbClr val="0000FF"/>
                </a:solidFill>
                <a:latin typeface="Calibri"/>
                <a:ea typeface="Calibri"/>
                <a:cs typeface="Calibri"/>
                <a:sym typeface="Calibri"/>
              </a:rPr>
              <a:t>R </a:t>
            </a:r>
            <a:r>
              <a:rPr lang="en-GB" sz="2300">
                <a:solidFill>
                  <a:srgbClr val="0000FF"/>
                </a:solidFill>
                <a:latin typeface="Calibri"/>
                <a:ea typeface="Calibri"/>
                <a:cs typeface="Calibri"/>
                <a:sym typeface="Calibri"/>
              </a:rPr>
              <a:t>are AVL trees</a:t>
            </a:r>
            <a:r>
              <a:rPr lang="en-GB" sz="2300">
                <a:latin typeface="Calibri"/>
                <a:ea typeface="Calibri"/>
                <a:cs typeface="Calibri"/>
                <a:sym typeface="Calibri"/>
              </a:rPr>
              <a:t>, and</a:t>
            </a:r>
            <a:endParaRPr sz="2300">
              <a:latin typeface="Calibri"/>
              <a:ea typeface="Calibri"/>
              <a:cs typeface="Calibri"/>
              <a:sym typeface="Calibri"/>
            </a:endParaRPr>
          </a:p>
          <a:p>
            <a:pPr indent="0" lvl="0" marL="0" rtl="0" algn="l">
              <a:lnSpc>
                <a:spcPct val="115000"/>
              </a:lnSpc>
              <a:spcBef>
                <a:spcPts val="700"/>
              </a:spcBef>
              <a:spcAft>
                <a:spcPts val="0"/>
              </a:spcAft>
              <a:buClr>
                <a:schemeClr val="dk1"/>
              </a:buClr>
              <a:buSzPts val="1100"/>
              <a:buFont typeface="Arial"/>
              <a:buNone/>
            </a:pPr>
            <a:r>
              <a:rPr lang="en-GB" sz="2300">
                <a:latin typeface="Arial"/>
                <a:ea typeface="Arial"/>
                <a:cs typeface="Arial"/>
                <a:sym typeface="Arial"/>
              </a:rPr>
              <a:t>2.</a:t>
            </a:r>
            <a:r>
              <a:rPr b="1" lang="en-GB" sz="2300">
                <a:solidFill>
                  <a:srgbClr val="0000FF"/>
                </a:solidFill>
                <a:latin typeface="Calibri"/>
                <a:ea typeface="Calibri"/>
                <a:cs typeface="Calibri"/>
                <a:sym typeface="Calibri"/>
              </a:rPr>
              <a:t>|h</a:t>
            </a:r>
            <a:r>
              <a:rPr b="1" baseline="-25000" lang="en-GB" sz="4200">
                <a:solidFill>
                  <a:srgbClr val="0000FF"/>
                </a:solidFill>
                <a:latin typeface="Calibri"/>
                <a:ea typeface="Calibri"/>
                <a:cs typeface="Calibri"/>
                <a:sym typeface="Calibri"/>
              </a:rPr>
              <a:t>L</a:t>
            </a:r>
            <a:r>
              <a:rPr b="1" lang="en-GB" sz="2300">
                <a:solidFill>
                  <a:srgbClr val="0000FF"/>
                </a:solidFill>
                <a:latin typeface="Calibri"/>
                <a:ea typeface="Calibri"/>
                <a:cs typeface="Calibri"/>
                <a:sym typeface="Calibri"/>
              </a:rPr>
              <a:t> – h</a:t>
            </a:r>
            <a:r>
              <a:rPr b="1" baseline="-25000" lang="en-GB" sz="4200">
                <a:solidFill>
                  <a:srgbClr val="0000FF"/>
                </a:solidFill>
                <a:latin typeface="Calibri"/>
                <a:ea typeface="Calibri"/>
                <a:cs typeface="Calibri"/>
                <a:sym typeface="Calibri"/>
              </a:rPr>
              <a:t>R</a:t>
            </a:r>
            <a:r>
              <a:rPr b="1" lang="en-GB" sz="2300">
                <a:solidFill>
                  <a:srgbClr val="0000FF"/>
                </a:solidFill>
                <a:latin typeface="Calibri"/>
                <a:ea typeface="Calibri"/>
                <a:cs typeface="Calibri"/>
                <a:sym typeface="Calibri"/>
              </a:rPr>
              <a:t>| </a:t>
            </a:r>
            <a:r>
              <a:rPr b="1" lang="en-GB" sz="2300">
                <a:solidFill>
                  <a:srgbClr val="0000FF"/>
                </a:solidFill>
                <a:latin typeface="Arial"/>
                <a:ea typeface="Arial"/>
                <a:cs typeface="Arial"/>
                <a:sym typeface="Arial"/>
              </a:rPr>
              <a:t>£</a:t>
            </a:r>
            <a:r>
              <a:rPr b="1" lang="en-GB" sz="2300">
                <a:solidFill>
                  <a:srgbClr val="0000FF"/>
                </a:solidFill>
                <a:latin typeface="Calibri"/>
                <a:ea typeface="Calibri"/>
                <a:cs typeface="Calibri"/>
                <a:sym typeface="Calibri"/>
              </a:rPr>
              <a:t> 1</a:t>
            </a:r>
            <a:r>
              <a:rPr lang="en-GB" sz="2300">
                <a:solidFill>
                  <a:srgbClr val="0000FF"/>
                </a:solidFill>
                <a:latin typeface="Calibri"/>
                <a:ea typeface="Calibri"/>
                <a:cs typeface="Calibri"/>
                <a:sym typeface="Calibri"/>
              </a:rPr>
              <a:t> where h</a:t>
            </a:r>
            <a:r>
              <a:rPr baseline="-25000" lang="en-GB" sz="4200">
                <a:solidFill>
                  <a:srgbClr val="0000FF"/>
                </a:solidFill>
                <a:latin typeface="Calibri"/>
                <a:ea typeface="Calibri"/>
                <a:cs typeface="Calibri"/>
                <a:sym typeface="Calibri"/>
              </a:rPr>
              <a:t>L </a:t>
            </a:r>
            <a:r>
              <a:rPr lang="en-GB" sz="2300">
                <a:solidFill>
                  <a:srgbClr val="0000FF"/>
                </a:solidFill>
                <a:latin typeface="Calibri"/>
                <a:ea typeface="Calibri"/>
                <a:cs typeface="Calibri"/>
                <a:sym typeface="Calibri"/>
              </a:rPr>
              <a:t>and h</a:t>
            </a:r>
            <a:r>
              <a:rPr baseline="-25000" lang="en-GB" sz="4200">
                <a:solidFill>
                  <a:srgbClr val="0000FF"/>
                </a:solidFill>
                <a:latin typeface="Calibri"/>
                <a:ea typeface="Calibri"/>
                <a:cs typeface="Calibri"/>
                <a:sym typeface="Calibri"/>
              </a:rPr>
              <a:t>R </a:t>
            </a:r>
            <a:r>
              <a:rPr lang="en-GB" sz="2300">
                <a:solidFill>
                  <a:srgbClr val="0000FF"/>
                </a:solidFill>
                <a:latin typeface="Calibri"/>
                <a:ea typeface="Calibri"/>
                <a:cs typeface="Calibri"/>
                <a:sym typeface="Calibri"/>
              </a:rPr>
              <a:t>are the heights of T</a:t>
            </a:r>
            <a:r>
              <a:rPr baseline="-25000" lang="en-GB" sz="4200">
                <a:solidFill>
                  <a:srgbClr val="0000FF"/>
                </a:solidFill>
                <a:latin typeface="Calibri"/>
                <a:ea typeface="Calibri"/>
                <a:cs typeface="Calibri"/>
                <a:sym typeface="Calibri"/>
              </a:rPr>
              <a:t>L</a:t>
            </a:r>
            <a:r>
              <a:rPr lang="en-GB" sz="2300">
                <a:solidFill>
                  <a:srgbClr val="0000FF"/>
                </a:solidFill>
                <a:latin typeface="Calibri"/>
                <a:ea typeface="Calibri"/>
                <a:cs typeface="Calibri"/>
                <a:sym typeface="Calibri"/>
              </a:rPr>
              <a:t> and T</a:t>
            </a:r>
            <a:r>
              <a:rPr baseline="-25000" lang="en-GB" sz="4200">
                <a:solidFill>
                  <a:srgbClr val="0000FF"/>
                </a:solidFill>
                <a:latin typeface="Calibri"/>
                <a:ea typeface="Calibri"/>
                <a:cs typeface="Calibri"/>
                <a:sym typeface="Calibri"/>
              </a:rPr>
              <a:t>R</a:t>
            </a:r>
            <a:r>
              <a:rPr lang="en-GB" sz="2300">
                <a:solidFill>
                  <a:srgbClr val="0000FF"/>
                </a:solidFill>
                <a:latin typeface="Calibri"/>
                <a:ea typeface="Calibri"/>
                <a:cs typeface="Calibri"/>
                <a:sym typeface="Calibri"/>
              </a:rPr>
              <a:t>, respectively</a:t>
            </a:r>
            <a:endParaRPr sz="2300">
              <a:solidFill>
                <a:srgbClr val="0000FF"/>
              </a:solidFill>
              <a:latin typeface="Calibri"/>
              <a:ea typeface="Calibri"/>
              <a:cs typeface="Calibri"/>
              <a:sym typeface="Calibri"/>
            </a:endParaRPr>
          </a:p>
          <a:p>
            <a:pPr indent="0" lvl="0" marL="0" rtl="0" algn="l">
              <a:spcBef>
                <a:spcPts val="0"/>
              </a:spcBef>
              <a:spcAft>
                <a:spcPts val="0"/>
              </a:spcAft>
              <a:buNone/>
            </a:pPr>
            <a:r>
              <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8"/>
          <p:cNvSpPr txBox="1"/>
          <p:nvPr>
            <p:ph type="title"/>
          </p:nvPr>
        </p:nvSpPr>
        <p:spPr>
          <a:xfrm>
            <a:off x="534675" y="356225"/>
            <a:ext cx="77940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Properties of AVL Tree</a:t>
            </a:r>
            <a:endParaRPr/>
          </a:p>
        </p:txBody>
      </p:sp>
      <p:sp>
        <p:nvSpPr>
          <p:cNvPr id="367" name="Google Shape;367;p58"/>
          <p:cNvSpPr txBox="1"/>
          <p:nvPr>
            <p:ph idx="1" type="body"/>
          </p:nvPr>
        </p:nvSpPr>
        <p:spPr>
          <a:xfrm>
            <a:off x="534675" y="1149675"/>
            <a:ext cx="7893300" cy="38079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1.</a:t>
            </a:r>
            <a:r>
              <a:rPr lang="en-GB" sz="2100">
                <a:latin typeface="Calibri"/>
                <a:ea typeface="Calibri"/>
                <a:cs typeface="Calibri"/>
                <a:sym typeface="Calibri"/>
              </a:rPr>
              <a:t>The height of an AVL tree with </a:t>
            </a:r>
            <a:r>
              <a:rPr i="1" lang="en-GB" sz="2100">
                <a:latin typeface="Calibri"/>
                <a:ea typeface="Calibri"/>
                <a:cs typeface="Calibri"/>
                <a:sym typeface="Calibri"/>
              </a:rPr>
              <a:t>n</a:t>
            </a:r>
            <a:r>
              <a:rPr lang="en-GB" sz="2100">
                <a:latin typeface="Calibri"/>
                <a:ea typeface="Calibri"/>
                <a:cs typeface="Calibri"/>
                <a:sym typeface="Calibri"/>
              </a:rPr>
              <a:t> nodes is O(log </a:t>
            </a:r>
            <a:r>
              <a:rPr i="1" lang="en-GB" sz="2100">
                <a:latin typeface="Calibri"/>
                <a:ea typeface="Calibri"/>
                <a:cs typeface="Calibri"/>
                <a:sym typeface="Calibri"/>
              </a:rPr>
              <a:t>n</a:t>
            </a:r>
            <a:r>
              <a:rPr lang="en-GB" sz="2100">
                <a:latin typeface="Calibri"/>
                <a:ea typeface="Calibri"/>
                <a:cs typeface="Calibri"/>
                <a:sym typeface="Calibri"/>
              </a:rPr>
              <a:t>)</a:t>
            </a:r>
            <a:endParaRPr sz="21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2.</a:t>
            </a:r>
            <a:r>
              <a:rPr lang="en-GB" sz="2100">
                <a:latin typeface="Calibri"/>
                <a:ea typeface="Calibri"/>
                <a:cs typeface="Calibri"/>
                <a:sym typeface="Calibri"/>
              </a:rPr>
              <a:t>For every value of </a:t>
            </a:r>
            <a:r>
              <a:rPr i="1" lang="en-GB" sz="2100">
                <a:latin typeface="Calibri"/>
                <a:ea typeface="Calibri"/>
                <a:cs typeface="Calibri"/>
                <a:sym typeface="Calibri"/>
              </a:rPr>
              <a:t>n</a:t>
            </a:r>
            <a:r>
              <a:rPr lang="en-GB" sz="2100">
                <a:latin typeface="Calibri"/>
                <a:ea typeface="Calibri"/>
                <a:cs typeface="Calibri"/>
                <a:sym typeface="Calibri"/>
              </a:rPr>
              <a:t>, </a:t>
            </a:r>
            <a:r>
              <a:rPr i="1" lang="en-GB" sz="2100">
                <a:latin typeface="Calibri"/>
                <a:ea typeface="Calibri"/>
                <a:cs typeface="Calibri"/>
                <a:sym typeface="Calibri"/>
              </a:rPr>
              <a:t>n</a:t>
            </a:r>
            <a:r>
              <a:rPr lang="en-GB" sz="2100">
                <a:latin typeface="Calibri"/>
                <a:ea typeface="Calibri"/>
                <a:cs typeface="Calibri"/>
                <a:sym typeface="Calibri"/>
              </a:rPr>
              <a:t> </a:t>
            </a:r>
            <a:r>
              <a:rPr lang="en-GB" sz="2100">
                <a:latin typeface="Arial"/>
                <a:ea typeface="Arial"/>
                <a:cs typeface="Arial"/>
                <a:sym typeface="Arial"/>
              </a:rPr>
              <a:t>&gt;=</a:t>
            </a:r>
            <a:r>
              <a:rPr lang="en-GB" sz="2100">
                <a:latin typeface="Calibri"/>
                <a:ea typeface="Calibri"/>
                <a:cs typeface="Calibri"/>
                <a:sym typeface="Calibri"/>
              </a:rPr>
              <a:t> 0, there exists an AVL tree</a:t>
            </a:r>
            <a:endParaRPr sz="21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3.</a:t>
            </a:r>
            <a:r>
              <a:rPr lang="en-GB" sz="2100">
                <a:latin typeface="Calibri"/>
                <a:ea typeface="Calibri"/>
                <a:cs typeface="Calibri"/>
                <a:sym typeface="Calibri"/>
              </a:rPr>
              <a:t>An </a:t>
            </a:r>
            <a:r>
              <a:rPr i="1" lang="en-GB" sz="2100">
                <a:latin typeface="Calibri"/>
                <a:ea typeface="Calibri"/>
                <a:cs typeface="Calibri"/>
                <a:sym typeface="Calibri"/>
              </a:rPr>
              <a:t>n</a:t>
            </a:r>
            <a:r>
              <a:rPr lang="en-GB" sz="2100">
                <a:latin typeface="Calibri"/>
                <a:ea typeface="Calibri"/>
                <a:cs typeface="Calibri"/>
                <a:sym typeface="Calibri"/>
              </a:rPr>
              <a:t>-node AVL search tree can be searched in O(height) = O(log </a:t>
            </a:r>
            <a:r>
              <a:rPr i="1" lang="en-GB" sz="2100">
                <a:latin typeface="Calibri"/>
                <a:ea typeface="Calibri"/>
                <a:cs typeface="Calibri"/>
                <a:sym typeface="Calibri"/>
              </a:rPr>
              <a:t>n</a:t>
            </a:r>
            <a:r>
              <a:rPr lang="en-GB" sz="2100">
                <a:latin typeface="Calibri"/>
                <a:ea typeface="Calibri"/>
                <a:cs typeface="Calibri"/>
                <a:sym typeface="Calibri"/>
              </a:rPr>
              <a:t>) time</a:t>
            </a:r>
            <a:endParaRPr sz="21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4.</a:t>
            </a:r>
            <a:r>
              <a:rPr lang="en-GB" sz="2100">
                <a:latin typeface="Calibri"/>
                <a:ea typeface="Calibri"/>
                <a:cs typeface="Calibri"/>
                <a:sym typeface="Calibri"/>
              </a:rPr>
              <a:t>A new node can be inserted into an </a:t>
            </a:r>
            <a:r>
              <a:rPr i="1" lang="en-GB" sz="2100">
                <a:latin typeface="Calibri"/>
                <a:ea typeface="Calibri"/>
                <a:cs typeface="Calibri"/>
                <a:sym typeface="Calibri"/>
              </a:rPr>
              <a:t>n</a:t>
            </a:r>
            <a:r>
              <a:rPr lang="en-GB" sz="2100">
                <a:latin typeface="Calibri"/>
                <a:ea typeface="Calibri"/>
                <a:cs typeface="Calibri"/>
                <a:sym typeface="Calibri"/>
              </a:rPr>
              <a:t>-node AVL search tree so that the result is an </a:t>
            </a:r>
            <a:r>
              <a:rPr i="1" lang="en-GB" sz="2100">
                <a:latin typeface="Calibri"/>
                <a:ea typeface="Calibri"/>
                <a:cs typeface="Calibri"/>
                <a:sym typeface="Calibri"/>
              </a:rPr>
              <a:t>n+1</a:t>
            </a:r>
            <a:r>
              <a:rPr lang="en-GB" sz="2100">
                <a:latin typeface="Calibri"/>
                <a:ea typeface="Calibri"/>
                <a:cs typeface="Calibri"/>
                <a:sym typeface="Calibri"/>
              </a:rPr>
              <a:t> node AVL tree and insertion can be done in O(log </a:t>
            </a:r>
            <a:r>
              <a:rPr i="1" lang="en-GB" sz="2100">
                <a:latin typeface="Calibri"/>
                <a:ea typeface="Calibri"/>
                <a:cs typeface="Calibri"/>
                <a:sym typeface="Calibri"/>
              </a:rPr>
              <a:t>n</a:t>
            </a:r>
            <a:r>
              <a:rPr lang="en-GB" sz="2100">
                <a:latin typeface="Calibri"/>
                <a:ea typeface="Calibri"/>
                <a:cs typeface="Calibri"/>
                <a:sym typeface="Calibri"/>
              </a:rPr>
              <a:t>) time</a:t>
            </a:r>
            <a:endParaRPr sz="21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5.</a:t>
            </a:r>
            <a:r>
              <a:rPr lang="en-GB" sz="2100">
                <a:latin typeface="Calibri"/>
                <a:ea typeface="Calibri"/>
                <a:cs typeface="Calibri"/>
                <a:sym typeface="Calibri"/>
              </a:rPr>
              <a:t>A node can be deleted from an </a:t>
            </a:r>
            <a:r>
              <a:rPr i="1" lang="en-GB" sz="2100">
                <a:latin typeface="Calibri"/>
                <a:ea typeface="Calibri"/>
                <a:cs typeface="Calibri"/>
                <a:sym typeface="Calibri"/>
              </a:rPr>
              <a:t>n</a:t>
            </a:r>
            <a:r>
              <a:rPr lang="en-GB" sz="2100">
                <a:latin typeface="Calibri"/>
                <a:ea typeface="Calibri"/>
                <a:cs typeface="Calibri"/>
                <a:sym typeface="Calibri"/>
              </a:rPr>
              <a:t>-node AVL search tree, </a:t>
            </a:r>
            <a:r>
              <a:rPr i="1" lang="en-GB" sz="2100">
                <a:latin typeface="Calibri"/>
                <a:ea typeface="Calibri"/>
                <a:cs typeface="Calibri"/>
                <a:sym typeface="Calibri"/>
              </a:rPr>
              <a:t>n&gt;0</a:t>
            </a:r>
            <a:r>
              <a:rPr lang="en-GB" sz="2100">
                <a:latin typeface="Calibri"/>
                <a:ea typeface="Calibri"/>
                <a:cs typeface="Calibri"/>
                <a:sym typeface="Calibri"/>
              </a:rPr>
              <a:t>, so that the result is an </a:t>
            </a:r>
            <a:r>
              <a:rPr i="1" lang="en-GB" sz="2100">
                <a:latin typeface="Calibri"/>
                <a:ea typeface="Calibri"/>
                <a:cs typeface="Calibri"/>
                <a:sym typeface="Calibri"/>
              </a:rPr>
              <a:t>n-1</a:t>
            </a:r>
            <a:r>
              <a:rPr lang="en-GB" sz="2100">
                <a:latin typeface="Calibri"/>
                <a:ea typeface="Calibri"/>
                <a:cs typeface="Calibri"/>
                <a:sym typeface="Calibri"/>
              </a:rPr>
              <a:t> node AVL tree and deletion can be done in O(log </a:t>
            </a:r>
            <a:r>
              <a:rPr i="1" lang="en-GB" sz="2100">
                <a:latin typeface="Calibri"/>
                <a:ea typeface="Calibri"/>
                <a:cs typeface="Calibri"/>
                <a:sym typeface="Calibri"/>
              </a:rPr>
              <a:t>n</a:t>
            </a:r>
            <a:r>
              <a:rPr lang="en-GB" sz="2100">
                <a:latin typeface="Calibri"/>
                <a:ea typeface="Calibri"/>
                <a:cs typeface="Calibri"/>
                <a:sym typeface="Calibri"/>
              </a:rPr>
              <a:t>) time</a:t>
            </a:r>
            <a:endParaRPr sz="2100">
              <a:latin typeface="Calibri"/>
              <a:ea typeface="Calibri"/>
              <a:cs typeface="Calibri"/>
              <a:sym typeface="Calibri"/>
            </a:endParaRPr>
          </a:p>
          <a:p>
            <a:pPr indent="0" lvl="0" marL="0" rtl="0" algn="l">
              <a:spcBef>
                <a:spcPts val="0"/>
              </a:spcBef>
              <a:spcAft>
                <a:spcPts val="0"/>
              </a:spcAft>
              <a:buNone/>
            </a:pPr>
            <a:r>
              <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9"/>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0" lang="en-GB" sz="4400">
                <a:solidFill>
                  <a:schemeClr val="dk1"/>
                </a:solidFill>
                <a:latin typeface="Calibri"/>
                <a:ea typeface="Calibri"/>
                <a:cs typeface="Calibri"/>
                <a:sym typeface="Calibri"/>
              </a:rPr>
              <a:t>Balance Factor</a:t>
            </a:r>
            <a:endParaRPr/>
          </a:p>
          <a:p>
            <a:pPr indent="0" lvl="0" marL="0" rtl="0" algn="l">
              <a:spcBef>
                <a:spcPts val="0"/>
              </a:spcBef>
              <a:spcAft>
                <a:spcPts val="0"/>
              </a:spcAft>
              <a:buNone/>
            </a:pPr>
            <a:r>
              <a:t/>
            </a:r>
            <a:endParaRPr/>
          </a:p>
        </p:txBody>
      </p:sp>
      <p:sp>
        <p:nvSpPr>
          <p:cNvPr id="373" name="Google Shape;373;p59"/>
          <p:cNvSpPr txBox="1"/>
          <p:nvPr>
            <p:ph idx="1" type="body"/>
          </p:nvPr>
        </p:nvSpPr>
        <p:spPr>
          <a:xfrm>
            <a:off x="534675" y="1149675"/>
            <a:ext cx="7410000" cy="38079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AVL trees are normally represented using the linked representation</a:t>
            </a:r>
            <a:endParaRPr sz="24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To facilitate insertion and deletion, a </a:t>
            </a:r>
            <a:r>
              <a:rPr b="1" lang="en-GB" sz="2400">
                <a:solidFill>
                  <a:srgbClr val="FF3300"/>
                </a:solidFill>
                <a:latin typeface="Calibri"/>
                <a:ea typeface="Calibri"/>
                <a:cs typeface="Calibri"/>
                <a:sym typeface="Calibri"/>
              </a:rPr>
              <a:t>balance factor (bf)</a:t>
            </a:r>
            <a:r>
              <a:rPr lang="en-GB" sz="2400">
                <a:latin typeface="Calibri"/>
                <a:ea typeface="Calibri"/>
                <a:cs typeface="Calibri"/>
                <a:sym typeface="Calibri"/>
              </a:rPr>
              <a:t> is associated with each node</a:t>
            </a:r>
            <a:endParaRPr sz="24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The </a:t>
            </a:r>
            <a:r>
              <a:rPr b="1" lang="en-GB" sz="2400" u="sng">
                <a:latin typeface="Calibri"/>
                <a:ea typeface="Calibri"/>
                <a:cs typeface="Calibri"/>
                <a:sym typeface="Calibri"/>
              </a:rPr>
              <a:t>balance factor bf(x) </a:t>
            </a:r>
            <a:r>
              <a:rPr lang="en-GB" sz="2400">
                <a:latin typeface="Calibri"/>
                <a:ea typeface="Calibri"/>
                <a:cs typeface="Calibri"/>
                <a:sym typeface="Calibri"/>
              </a:rPr>
              <a:t>of a node x is defined as</a:t>
            </a:r>
            <a:endParaRPr sz="24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400">
                <a:latin typeface="Calibri"/>
                <a:ea typeface="Calibri"/>
                <a:cs typeface="Calibri"/>
                <a:sym typeface="Calibri"/>
              </a:rPr>
              <a:t>  </a:t>
            </a:r>
            <a:r>
              <a:rPr lang="en-GB" sz="2400">
                <a:solidFill>
                  <a:srgbClr val="0000FF"/>
                </a:solidFill>
                <a:latin typeface="Calibri"/>
                <a:ea typeface="Calibri"/>
                <a:cs typeface="Calibri"/>
                <a:sym typeface="Calibri"/>
              </a:rPr>
              <a:t>height(x</a:t>
            </a:r>
            <a:r>
              <a:rPr lang="en-GB" sz="2400">
                <a:solidFill>
                  <a:srgbClr val="0000FF"/>
                </a:solidFill>
                <a:latin typeface="Arial"/>
                <a:ea typeface="Arial"/>
                <a:cs typeface="Arial"/>
                <a:sym typeface="Arial"/>
              </a:rPr>
              <a:t>-&gt;</a:t>
            </a:r>
            <a:r>
              <a:rPr lang="en-GB" sz="2400">
                <a:solidFill>
                  <a:srgbClr val="0000FF"/>
                </a:solidFill>
                <a:latin typeface="Calibri"/>
                <a:ea typeface="Calibri"/>
                <a:cs typeface="Calibri"/>
                <a:sym typeface="Calibri"/>
              </a:rPr>
              <a:t>leftChild) – height(x</a:t>
            </a:r>
            <a:r>
              <a:rPr lang="en-GB" sz="2400">
                <a:solidFill>
                  <a:srgbClr val="0000FF"/>
                </a:solidFill>
                <a:latin typeface="Arial"/>
                <a:ea typeface="Arial"/>
                <a:cs typeface="Arial"/>
                <a:sym typeface="Arial"/>
              </a:rPr>
              <a:t>-&gt;</a:t>
            </a:r>
            <a:r>
              <a:rPr lang="en-GB" sz="2400">
                <a:solidFill>
                  <a:srgbClr val="0000FF"/>
                </a:solidFill>
                <a:latin typeface="Calibri"/>
                <a:ea typeface="Calibri"/>
                <a:cs typeface="Calibri"/>
                <a:sym typeface="Calibri"/>
              </a:rPr>
              <a:t>rightChild)</a:t>
            </a:r>
            <a:endParaRPr sz="2400">
              <a:solidFill>
                <a:srgbClr val="0000FF"/>
              </a:solidFill>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Balance factor of each node in an AVL tree must be</a:t>
            </a:r>
            <a:endParaRPr sz="2400">
              <a:latin typeface="Calibri"/>
              <a:ea typeface="Calibri"/>
              <a:cs typeface="Calibri"/>
              <a:sym typeface="Calibri"/>
            </a:endParaRPr>
          </a:p>
          <a:p>
            <a:pPr indent="0" lvl="0" marL="533400" rtl="0" algn="l">
              <a:lnSpc>
                <a:spcPct val="115000"/>
              </a:lnSpc>
              <a:spcBef>
                <a:spcPts val="600"/>
              </a:spcBef>
              <a:spcAft>
                <a:spcPts val="0"/>
              </a:spcAft>
              <a:buClr>
                <a:schemeClr val="dk1"/>
              </a:buClr>
              <a:buSzPts val="1100"/>
              <a:buFont typeface="Arial"/>
              <a:buNone/>
            </a:pPr>
            <a:r>
              <a:rPr lang="en-GB" sz="2400">
                <a:latin typeface="Calibri"/>
                <a:ea typeface="Calibri"/>
                <a:cs typeface="Calibri"/>
                <a:sym typeface="Calibri"/>
              </a:rPr>
              <a:t>                      	</a:t>
            </a:r>
            <a:r>
              <a:rPr lang="en-GB" sz="2400">
                <a:solidFill>
                  <a:srgbClr val="0000FF"/>
                </a:solidFill>
                <a:latin typeface="Calibri"/>
                <a:ea typeface="Calibri"/>
                <a:cs typeface="Calibri"/>
                <a:sym typeface="Calibri"/>
              </a:rPr>
              <a:t>–1, 0, or 1</a:t>
            </a:r>
            <a:endParaRPr sz="24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AVL Tree Definition</a:t>
            </a:r>
            <a:endParaRPr/>
          </a:p>
        </p:txBody>
      </p:sp>
      <p:sp>
        <p:nvSpPr>
          <p:cNvPr id="379" name="Google Shape;379;p60"/>
          <p:cNvSpPr txBox="1"/>
          <p:nvPr>
            <p:ph idx="1" type="body"/>
          </p:nvPr>
        </p:nvSpPr>
        <p:spPr>
          <a:xfrm>
            <a:off x="534675" y="1149675"/>
            <a:ext cx="3419100" cy="3778800"/>
          </a:xfrm>
          <a:prstGeom prst="rect">
            <a:avLst/>
          </a:prstGeom>
        </p:spPr>
        <p:txBody>
          <a:bodyPr anchorCtr="0" anchor="t" bIns="0" lIns="0" spcFirstLastPara="1" rIns="0" wrap="square" tIns="0">
            <a:noAutofit/>
          </a:bodyPr>
          <a:lstStyle/>
          <a:p>
            <a:pPr indent="0" lvl="0" marL="0" rtl="0" algn="just">
              <a:lnSpc>
                <a:spcPct val="115000"/>
              </a:lnSpc>
              <a:spcBef>
                <a:spcPts val="700"/>
              </a:spcBef>
              <a:spcAft>
                <a:spcPts val="0"/>
              </a:spcAft>
              <a:buClr>
                <a:schemeClr val="dk1"/>
              </a:buClr>
              <a:buSzPts val="1100"/>
              <a:buFont typeface="Arial"/>
              <a:buNone/>
            </a:pPr>
            <a:r>
              <a:rPr lang="en-GB" sz="2700">
                <a:latin typeface="Arial"/>
                <a:ea typeface="Arial"/>
                <a:cs typeface="Arial"/>
                <a:sym typeface="Arial"/>
              </a:rPr>
              <a:t>•An empty binary tree is an AVL search tree.</a:t>
            </a:r>
            <a:endParaRPr sz="2700">
              <a:latin typeface="Arial"/>
              <a:ea typeface="Arial"/>
              <a:cs typeface="Arial"/>
              <a:sym typeface="Arial"/>
            </a:endParaRPr>
          </a:p>
          <a:p>
            <a:pPr indent="0" lvl="0" marL="0" rtl="0" algn="just">
              <a:lnSpc>
                <a:spcPct val="115000"/>
              </a:lnSpc>
              <a:spcBef>
                <a:spcPts val="700"/>
              </a:spcBef>
              <a:spcAft>
                <a:spcPts val="0"/>
              </a:spcAft>
              <a:buClr>
                <a:schemeClr val="dk1"/>
              </a:buClr>
              <a:buSzPts val="1100"/>
              <a:buFont typeface="Arial"/>
              <a:buNone/>
            </a:pPr>
            <a:r>
              <a:rPr lang="en-GB" sz="2700">
                <a:latin typeface="Arial"/>
                <a:ea typeface="Arial"/>
                <a:cs typeface="Arial"/>
                <a:sym typeface="Arial"/>
              </a:rPr>
              <a:t>•A non-empty BST is an AVL search tree iff, the balance factors of every node in the tree is either 0, 1 or -1. </a:t>
            </a:r>
            <a:endParaRPr sz="2700">
              <a:latin typeface="Arial"/>
              <a:ea typeface="Arial"/>
              <a:cs typeface="Arial"/>
              <a:sym typeface="Arial"/>
            </a:endParaRPr>
          </a:p>
          <a:p>
            <a:pPr indent="0" lvl="0" marL="0" rtl="0" algn="l">
              <a:spcBef>
                <a:spcPts val="0"/>
              </a:spcBef>
              <a:spcAft>
                <a:spcPts val="0"/>
              </a:spcAft>
              <a:buNone/>
            </a:pPr>
            <a:r>
              <a:t/>
            </a:r>
            <a:endParaRPr sz="2100"/>
          </a:p>
        </p:txBody>
      </p:sp>
      <p:pic>
        <p:nvPicPr>
          <p:cNvPr id="380" name="Google Shape;380;p60"/>
          <p:cNvPicPr preferRelativeResize="0"/>
          <p:nvPr/>
        </p:nvPicPr>
        <p:blipFill>
          <a:blip r:embed="rId3">
            <a:alphaModFix/>
          </a:blip>
          <a:stretch>
            <a:fillRect/>
          </a:stretch>
        </p:blipFill>
        <p:spPr>
          <a:xfrm>
            <a:off x="4130972" y="1149684"/>
            <a:ext cx="3995398" cy="37786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Insertion in AVL Tree</a:t>
            </a:r>
            <a:endParaRPr/>
          </a:p>
        </p:txBody>
      </p:sp>
      <p:sp>
        <p:nvSpPr>
          <p:cNvPr id="386" name="Google Shape;386;p61"/>
          <p:cNvSpPr txBox="1"/>
          <p:nvPr>
            <p:ph idx="1" type="body"/>
          </p:nvPr>
        </p:nvSpPr>
        <p:spPr>
          <a:xfrm>
            <a:off x="534675" y="1149675"/>
            <a:ext cx="7558500" cy="3708900"/>
          </a:xfrm>
          <a:prstGeom prst="rect">
            <a:avLst/>
          </a:prstGeom>
        </p:spPr>
        <p:txBody>
          <a:bodyPr anchorCtr="0" anchor="t" bIns="0" lIns="0" spcFirstLastPara="1" rIns="0" wrap="square" tIns="0">
            <a:noAutofit/>
          </a:bodyPr>
          <a:lstStyle/>
          <a:p>
            <a:pPr indent="0" lvl="0" marL="0" rtl="0" algn="just">
              <a:lnSpc>
                <a:spcPct val="115000"/>
              </a:lnSpc>
              <a:spcBef>
                <a:spcPts val="800"/>
              </a:spcBef>
              <a:spcAft>
                <a:spcPts val="0"/>
              </a:spcAft>
              <a:buClr>
                <a:schemeClr val="dk1"/>
              </a:buClr>
              <a:buSzPts val="1100"/>
              <a:buFont typeface="Arial"/>
              <a:buNone/>
            </a:pPr>
            <a:r>
              <a:rPr lang="en-GB" sz="3000">
                <a:latin typeface="Arial"/>
                <a:ea typeface="Arial"/>
                <a:cs typeface="Arial"/>
                <a:sym typeface="Arial"/>
              </a:rPr>
              <a:t>•Insertion of a key into an AVL tree  proceeds in the same way as that of a BST.</a:t>
            </a:r>
            <a:endParaRPr sz="3000">
              <a:latin typeface="Arial"/>
              <a:ea typeface="Arial"/>
              <a:cs typeface="Arial"/>
              <a:sym typeface="Arial"/>
            </a:endParaRPr>
          </a:p>
          <a:p>
            <a:pPr indent="0" lvl="0" marL="0" rtl="0" algn="just">
              <a:lnSpc>
                <a:spcPct val="115000"/>
              </a:lnSpc>
              <a:spcBef>
                <a:spcPts val="800"/>
              </a:spcBef>
              <a:spcAft>
                <a:spcPts val="0"/>
              </a:spcAft>
              <a:buClr>
                <a:schemeClr val="dk1"/>
              </a:buClr>
              <a:buSzPts val="1100"/>
              <a:buFont typeface="Arial"/>
              <a:buNone/>
            </a:pPr>
            <a:r>
              <a:rPr lang="en-GB" sz="3000">
                <a:latin typeface="Arial"/>
                <a:ea typeface="Arial"/>
                <a:cs typeface="Arial"/>
                <a:sym typeface="Arial"/>
              </a:rPr>
              <a:t>•However, if while inserting a key, the BF of any node falls out of the permissible limit (i.e. 0, 1 or -1), then we need to apply rotations to make the tree height-balanced.</a:t>
            </a:r>
            <a:endParaRPr sz="3000">
              <a:latin typeface="Arial"/>
              <a:ea typeface="Arial"/>
              <a:cs typeface="Arial"/>
              <a:sym typeface="Arial"/>
            </a:endParaRPr>
          </a:p>
          <a:p>
            <a:pPr indent="0" lvl="0" marL="0" rtl="0" algn="l">
              <a:spcBef>
                <a:spcPts val="0"/>
              </a:spcBef>
              <a:spcAft>
                <a:spcPts val="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534675" y="356225"/>
            <a:ext cx="7484100" cy="703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0" lang="en-GB" sz="3300">
                <a:solidFill>
                  <a:schemeClr val="dk1"/>
                </a:solidFill>
                <a:latin typeface="Arial"/>
                <a:ea typeface="Arial"/>
                <a:cs typeface="Arial"/>
                <a:sym typeface="Arial"/>
              </a:rPr>
              <a:t>What are the different types of rotation?</a:t>
            </a:r>
            <a:endParaRPr b="0" sz="3300">
              <a:solidFill>
                <a:schemeClr val="dk1"/>
              </a:solidFill>
              <a:latin typeface="Arial"/>
              <a:ea typeface="Arial"/>
              <a:cs typeface="Arial"/>
              <a:sym typeface="Arial"/>
            </a:endParaRPr>
          </a:p>
          <a:p>
            <a:pPr indent="0" lvl="0" marL="0" rtl="0" algn="l">
              <a:spcBef>
                <a:spcPts val="0"/>
              </a:spcBef>
              <a:spcAft>
                <a:spcPts val="0"/>
              </a:spcAft>
              <a:buNone/>
            </a:pPr>
            <a:r>
              <a:t/>
            </a:r>
            <a:endParaRPr sz="2700"/>
          </a:p>
        </p:txBody>
      </p:sp>
      <p:sp>
        <p:nvSpPr>
          <p:cNvPr id="392" name="Google Shape;392;p62"/>
          <p:cNvSpPr txBox="1"/>
          <p:nvPr>
            <p:ph idx="1" type="body"/>
          </p:nvPr>
        </p:nvSpPr>
        <p:spPr>
          <a:xfrm>
            <a:off x="534675" y="1149675"/>
            <a:ext cx="7484100" cy="3870000"/>
          </a:xfrm>
          <a:prstGeom prst="rect">
            <a:avLst/>
          </a:prstGeom>
        </p:spPr>
        <p:txBody>
          <a:bodyPr anchorCtr="0" anchor="t" bIns="0" lIns="0" spcFirstLastPara="1" rIns="0" wrap="square" tIns="0">
            <a:noAutofit/>
          </a:bodyPr>
          <a:lstStyle/>
          <a:p>
            <a:pPr indent="0" lvl="0" marL="0" rtl="0" algn="just">
              <a:lnSpc>
                <a:spcPct val="115000"/>
              </a:lnSpc>
              <a:spcBef>
                <a:spcPts val="800"/>
              </a:spcBef>
              <a:spcAft>
                <a:spcPts val="0"/>
              </a:spcAft>
              <a:buClr>
                <a:schemeClr val="dk1"/>
              </a:buClr>
              <a:buSzPts val="1100"/>
              <a:buFont typeface="Arial"/>
              <a:buNone/>
            </a:pPr>
            <a:r>
              <a:rPr lang="en-GB" sz="2900">
                <a:latin typeface="Arial"/>
                <a:ea typeface="Arial"/>
                <a:cs typeface="Arial"/>
                <a:sym typeface="Arial"/>
              </a:rPr>
              <a:t>•</a:t>
            </a:r>
            <a:r>
              <a:rPr b="1" lang="en-GB" sz="2900" u="sng">
                <a:latin typeface="Arial"/>
                <a:ea typeface="Arial"/>
                <a:cs typeface="Arial"/>
                <a:sym typeface="Arial"/>
              </a:rPr>
              <a:t>LL:</a:t>
            </a:r>
            <a:r>
              <a:rPr lang="en-GB" sz="2900">
                <a:latin typeface="Arial"/>
                <a:ea typeface="Arial"/>
                <a:cs typeface="Arial"/>
                <a:sym typeface="Arial"/>
              </a:rPr>
              <a:t> </a:t>
            </a:r>
            <a:r>
              <a:rPr lang="en-GB" sz="2500">
                <a:latin typeface="Arial"/>
                <a:ea typeface="Arial"/>
                <a:cs typeface="Arial"/>
                <a:sym typeface="Arial"/>
              </a:rPr>
              <a:t>The inserted node X is in the left sub-tree of the left sub-tree of the node A.</a:t>
            </a:r>
            <a:endParaRPr sz="2500">
              <a:latin typeface="Arial"/>
              <a:ea typeface="Arial"/>
              <a:cs typeface="Arial"/>
              <a:sym typeface="Arial"/>
            </a:endParaRPr>
          </a:p>
          <a:p>
            <a:pPr indent="0" lvl="0" marL="0" rtl="0" algn="just">
              <a:lnSpc>
                <a:spcPct val="115000"/>
              </a:lnSpc>
              <a:spcBef>
                <a:spcPts val="700"/>
              </a:spcBef>
              <a:spcAft>
                <a:spcPts val="0"/>
              </a:spcAft>
              <a:buClr>
                <a:schemeClr val="dk1"/>
              </a:buClr>
              <a:buSzPts val="1100"/>
              <a:buFont typeface="Arial"/>
              <a:buNone/>
            </a:pPr>
            <a:r>
              <a:rPr lang="en-GB" sz="2500">
                <a:latin typeface="Arial"/>
                <a:ea typeface="Arial"/>
                <a:cs typeface="Arial"/>
                <a:sym typeface="Arial"/>
              </a:rPr>
              <a:t>•</a:t>
            </a:r>
            <a:r>
              <a:rPr b="1" lang="en-GB" sz="2500" u="sng">
                <a:latin typeface="Arial"/>
                <a:ea typeface="Arial"/>
                <a:cs typeface="Arial"/>
                <a:sym typeface="Arial"/>
              </a:rPr>
              <a:t>RR:</a:t>
            </a:r>
            <a:r>
              <a:rPr lang="en-GB" sz="2500">
                <a:latin typeface="Arial"/>
                <a:ea typeface="Arial"/>
                <a:cs typeface="Arial"/>
                <a:sym typeface="Arial"/>
              </a:rPr>
              <a:t> The inserted node X is in the right sub-tree of the right sub-tree of the node A.</a:t>
            </a:r>
            <a:endParaRPr sz="2500">
              <a:latin typeface="Arial"/>
              <a:ea typeface="Arial"/>
              <a:cs typeface="Arial"/>
              <a:sym typeface="Arial"/>
            </a:endParaRPr>
          </a:p>
          <a:p>
            <a:pPr indent="0" lvl="0" marL="0" rtl="0" algn="just">
              <a:lnSpc>
                <a:spcPct val="115000"/>
              </a:lnSpc>
              <a:spcBef>
                <a:spcPts val="700"/>
              </a:spcBef>
              <a:spcAft>
                <a:spcPts val="0"/>
              </a:spcAft>
              <a:buClr>
                <a:schemeClr val="dk1"/>
              </a:buClr>
              <a:buSzPts val="1100"/>
              <a:buFont typeface="Arial"/>
              <a:buNone/>
            </a:pPr>
            <a:r>
              <a:rPr lang="en-GB" sz="2500">
                <a:latin typeface="Arial"/>
                <a:ea typeface="Arial"/>
                <a:cs typeface="Arial"/>
                <a:sym typeface="Arial"/>
              </a:rPr>
              <a:t>•</a:t>
            </a:r>
            <a:r>
              <a:rPr b="1" lang="en-GB" sz="2500" u="sng">
                <a:latin typeface="Arial"/>
                <a:ea typeface="Arial"/>
                <a:cs typeface="Arial"/>
                <a:sym typeface="Arial"/>
              </a:rPr>
              <a:t>LR:</a:t>
            </a:r>
            <a:r>
              <a:rPr lang="en-GB" sz="2500">
                <a:latin typeface="Arial"/>
                <a:ea typeface="Arial"/>
                <a:cs typeface="Arial"/>
                <a:sym typeface="Arial"/>
              </a:rPr>
              <a:t> The inserted node X is in the right sub-tree of the left sub-tree of the node A.</a:t>
            </a:r>
            <a:endParaRPr sz="2500">
              <a:latin typeface="Arial"/>
              <a:ea typeface="Arial"/>
              <a:cs typeface="Arial"/>
              <a:sym typeface="Arial"/>
            </a:endParaRPr>
          </a:p>
          <a:p>
            <a:pPr indent="0" lvl="0" marL="0" rtl="0" algn="just">
              <a:lnSpc>
                <a:spcPct val="115000"/>
              </a:lnSpc>
              <a:spcBef>
                <a:spcPts val="700"/>
              </a:spcBef>
              <a:spcAft>
                <a:spcPts val="0"/>
              </a:spcAft>
              <a:buClr>
                <a:schemeClr val="dk1"/>
              </a:buClr>
              <a:buSzPts val="1100"/>
              <a:buFont typeface="Arial"/>
              <a:buNone/>
            </a:pPr>
            <a:r>
              <a:rPr lang="en-GB" sz="2500">
                <a:latin typeface="Arial"/>
                <a:ea typeface="Arial"/>
                <a:cs typeface="Arial"/>
                <a:sym typeface="Arial"/>
              </a:rPr>
              <a:t>•</a:t>
            </a:r>
            <a:r>
              <a:rPr b="1" lang="en-GB" sz="2500" u="sng">
                <a:latin typeface="Arial"/>
                <a:ea typeface="Arial"/>
                <a:cs typeface="Arial"/>
                <a:sym typeface="Arial"/>
              </a:rPr>
              <a:t>RL:</a:t>
            </a:r>
            <a:r>
              <a:rPr lang="en-GB" sz="2500">
                <a:latin typeface="Arial"/>
                <a:ea typeface="Arial"/>
                <a:cs typeface="Arial"/>
                <a:sym typeface="Arial"/>
              </a:rPr>
              <a:t> The inserted node X is in the left sub-tree of the right sub-tree of the node A.</a:t>
            </a:r>
            <a:endParaRPr sz="2500">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3"/>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LL Rotation</a:t>
            </a:r>
            <a:endParaRPr/>
          </a:p>
        </p:txBody>
      </p:sp>
      <p:pic>
        <p:nvPicPr>
          <p:cNvPr id="398" name="Google Shape;398;p63"/>
          <p:cNvPicPr preferRelativeResize="0"/>
          <p:nvPr/>
        </p:nvPicPr>
        <p:blipFill>
          <a:blip r:embed="rId3">
            <a:alphaModFix/>
          </a:blip>
          <a:stretch>
            <a:fillRect/>
          </a:stretch>
        </p:blipFill>
        <p:spPr>
          <a:xfrm>
            <a:off x="297450" y="1060025"/>
            <a:ext cx="7771025" cy="3798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4"/>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RR Rotation</a:t>
            </a:r>
            <a:endParaRPr/>
          </a:p>
        </p:txBody>
      </p:sp>
      <p:pic>
        <p:nvPicPr>
          <p:cNvPr id="404" name="Google Shape;404;p64"/>
          <p:cNvPicPr preferRelativeResize="0"/>
          <p:nvPr/>
        </p:nvPicPr>
        <p:blipFill>
          <a:blip r:embed="rId3">
            <a:alphaModFix/>
          </a:blip>
          <a:stretch>
            <a:fillRect/>
          </a:stretch>
        </p:blipFill>
        <p:spPr>
          <a:xfrm>
            <a:off x="152400" y="1060025"/>
            <a:ext cx="7928474" cy="393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99" name="Shape 199"/>
        <p:cNvGrpSpPr/>
        <p:nvPr/>
      </p:nvGrpSpPr>
      <p:grpSpPr>
        <a:xfrm>
          <a:off x="0" y="0"/>
          <a:ext cx="0" cy="0"/>
          <a:chOff x="0" y="0"/>
          <a:chExt cx="0" cy="0"/>
        </a:xfrm>
      </p:grpSpPr>
      <p:sp>
        <p:nvSpPr>
          <p:cNvPr id="200" name="Google Shape;200;p38"/>
          <p:cNvSpPr/>
          <p:nvPr/>
        </p:nvSpPr>
        <p:spPr>
          <a:xfrm>
            <a:off x="942973" y="0"/>
            <a:ext cx="47625" cy="5143500"/>
          </a:xfrm>
          <a:custGeom>
            <a:rect b="b" l="l" r="r" t="t"/>
            <a:pathLst>
              <a:path extrusionOk="0" h="6858000" w="47625">
                <a:moveTo>
                  <a:pt x="0" y="6858000"/>
                </a:moveTo>
                <a:lnTo>
                  <a:pt x="47626" y="6858000"/>
                </a:lnTo>
                <a:lnTo>
                  <a:pt x="47626" y="0"/>
                </a:lnTo>
                <a:lnTo>
                  <a:pt x="0" y="0"/>
                </a:lnTo>
                <a:lnTo>
                  <a:pt x="0" y="6858000"/>
                </a:lnTo>
                <a:close/>
              </a:path>
            </a:pathLst>
          </a:custGeom>
          <a:solidFill>
            <a:srgbClr val="FDC2AD">
              <a:alpha val="5372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1" name="Google Shape;201;p38"/>
          <p:cNvSpPr/>
          <p:nvPr/>
        </p:nvSpPr>
        <p:spPr>
          <a:xfrm>
            <a:off x="882013" y="0"/>
            <a:ext cx="3810" cy="5143500"/>
          </a:xfrm>
          <a:custGeom>
            <a:rect b="b" l="l" r="r" t="t"/>
            <a:pathLst>
              <a:path extrusionOk="0" h="6858000" w="3809">
                <a:moveTo>
                  <a:pt x="0" y="6858000"/>
                </a:moveTo>
                <a:lnTo>
                  <a:pt x="3813" y="6858000"/>
                </a:lnTo>
                <a:lnTo>
                  <a:pt x="3813" y="0"/>
                </a:lnTo>
                <a:lnTo>
                  <a:pt x="0" y="0"/>
                </a:lnTo>
                <a:lnTo>
                  <a:pt x="0" y="6858000"/>
                </a:lnTo>
                <a:close/>
              </a:path>
            </a:pathLst>
          </a:custGeom>
          <a:solidFill>
            <a:srgbClr val="FDC2AD">
              <a:alpha val="5372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2" name="Google Shape;202;p38"/>
          <p:cNvSpPr/>
          <p:nvPr/>
        </p:nvSpPr>
        <p:spPr>
          <a:xfrm>
            <a:off x="381000" y="0"/>
            <a:ext cx="443865" cy="5143500"/>
          </a:xfrm>
          <a:custGeom>
            <a:rect b="b" l="l" r="r" t="t"/>
            <a:pathLst>
              <a:path extrusionOk="0" h="6858000" w="443865">
                <a:moveTo>
                  <a:pt x="0" y="6858000"/>
                </a:moveTo>
                <a:lnTo>
                  <a:pt x="443866" y="6858000"/>
                </a:lnTo>
                <a:lnTo>
                  <a:pt x="443866" y="0"/>
                </a:lnTo>
                <a:lnTo>
                  <a:pt x="0" y="0"/>
                </a:lnTo>
                <a:lnTo>
                  <a:pt x="0" y="6858000"/>
                </a:lnTo>
                <a:close/>
              </a:path>
            </a:pathLst>
          </a:custGeom>
          <a:solidFill>
            <a:srgbClr val="FDC2AD">
              <a:alpha val="5372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3" name="Google Shape;203;p38"/>
          <p:cNvSpPr/>
          <p:nvPr/>
        </p:nvSpPr>
        <p:spPr>
          <a:xfrm>
            <a:off x="275590" y="0"/>
            <a:ext cx="105410" cy="5143500"/>
          </a:xfrm>
          <a:custGeom>
            <a:rect b="b" l="l" r="r" t="t"/>
            <a:pathLst>
              <a:path extrusionOk="0" h="6858000" w="105410">
                <a:moveTo>
                  <a:pt x="105410" y="0"/>
                </a:moveTo>
                <a:lnTo>
                  <a:pt x="0" y="0"/>
                </a:lnTo>
                <a:lnTo>
                  <a:pt x="0" y="6858000"/>
                </a:lnTo>
                <a:lnTo>
                  <a:pt x="105410" y="6858000"/>
                </a:lnTo>
                <a:lnTo>
                  <a:pt x="105410" y="0"/>
                </a:lnTo>
                <a:close/>
              </a:path>
            </a:pathLst>
          </a:custGeom>
          <a:solidFill>
            <a:srgbClr val="FFD8CD">
              <a:alpha val="3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4" name="Google Shape;204;p38"/>
          <p:cNvSpPr/>
          <p:nvPr/>
        </p:nvSpPr>
        <p:spPr>
          <a:xfrm>
            <a:off x="990600" y="0"/>
            <a:ext cx="151130" cy="5143500"/>
          </a:xfrm>
          <a:custGeom>
            <a:rect b="b" l="l" r="r" t="t"/>
            <a:pathLst>
              <a:path extrusionOk="0" h="6858000" w="151130">
                <a:moveTo>
                  <a:pt x="0" y="6858000"/>
                </a:moveTo>
                <a:lnTo>
                  <a:pt x="151130" y="6858000"/>
                </a:lnTo>
                <a:lnTo>
                  <a:pt x="151130" y="0"/>
                </a:lnTo>
                <a:lnTo>
                  <a:pt x="0" y="0"/>
                </a:lnTo>
                <a:lnTo>
                  <a:pt x="0" y="6858000"/>
                </a:lnTo>
                <a:close/>
              </a:path>
            </a:pathLst>
          </a:custGeom>
          <a:solidFill>
            <a:srgbClr val="FFD8CD">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5" name="Google Shape;205;p38"/>
          <p:cNvSpPr/>
          <p:nvPr/>
        </p:nvSpPr>
        <p:spPr>
          <a:xfrm>
            <a:off x="1295400" y="0"/>
            <a:ext cx="76200" cy="5143500"/>
          </a:xfrm>
          <a:custGeom>
            <a:rect b="b" l="l" r="r" t="t"/>
            <a:pathLst>
              <a:path extrusionOk="0" h="6858000" w="76200">
                <a:moveTo>
                  <a:pt x="0" y="6858000"/>
                </a:moveTo>
                <a:lnTo>
                  <a:pt x="76200" y="6858000"/>
                </a:lnTo>
                <a:lnTo>
                  <a:pt x="76200" y="0"/>
                </a:lnTo>
                <a:lnTo>
                  <a:pt x="0" y="0"/>
                </a:lnTo>
                <a:lnTo>
                  <a:pt x="0" y="6858000"/>
                </a:lnTo>
                <a:close/>
              </a:path>
            </a:pathLst>
          </a:custGeom>
          <a:solidFill>
            <a:srgbClr val="FFECE7">
              <a:alpha val="7098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6" name="Google Shape;206;p38"/>
          <p:cNvSpPr/>
          <p:nvPr/>
        </p:nvSpPr>
        <p:spPr>
          <a:xfrm>
            <a:off x="1141730" y="0"/>
            <a:ext cx="77470" cy="5143500"/>
          </a:xfrm>
          <a:custGeom>
            <a:rect b="b" l="l" r="r" t="t"/>
            <a:pathLst>
              <a:path extrusionOk="0" h="6858000" w="77469">
                <a:moveTo>
                  <a:pt x="0" y="6858000"/>
                </a:moveTo>
                <a:lnTo>
                  <a:pt x="77469" y="6858000"/>
                </a:lnTo>
                <a:lnTo>
                  <a:pt x="77469" y="0"/>
                </a:lnTo>
                <a:lnTo>
                  <a:pt x="0" y="0"/>
                </a:lnTo>
                <a:lnTo>
                  <a:pt x="0" y="6858000"/>
                </a:lnTo>
                <a:close/>
              </a:path>
            </a:pathLst>
          </a:custGeom>
          <a:solidFill>
            <a:srgbClr val="FFECE7">
              <a:alpha val="7098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7" name="Google Shape;207;p38"/>
          <p:cNvSpPr/>
          <p:nvPr/>
        </p:nvSpPr>
        <p:spPr>
          <a:xfrm>
            <a:off x="106679" y="0"/>
            <a:ext cx="0" cy="5143500"/>
          </a:xfrm>
          <a:custGeom>
            <a:rect b="b" l="l" r="r" t="t"/>
            <a:pathLst>
              <a:path extrusionOk="0" h="6858000" w="120000">
                <a:moveTo>
                  <a:pt x="0" y="0"/>
                </a:moveTo>
                <a:lnTo>
                  <a:pt x="0" y="6858000"/>
                </a:lnTo>
              </a:path>
            </a:pathLst>
          </a:custGeom>
          <a:noFill/>
          <a:ln cap="flat" cmpd="sng" w="5712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8" name="Google Shape;208;p38"/>
          <p:cNvSpPr/>
          <p:nvPr/>
        </p:nvSpPr>
        <p:spPr>
          <a:xfrm>
            <a:off x="885826" y="0"/>
            <a:ext cx="57150" cy="5143500"/>
          </a:xfrm>
          <a:custGeom>
            <a:rect b="b" l="l" r="r" t="t"/>
            <a:pathLst>
              <a:path extrusionOk="0" h="6858000" w="57150">
                <a:moveTo>
                  <a:pt x="0" y="6858000"/>
                </a:moveTo>
                <a:lnTo>
                  <a:pt x="57146" y="6858000"/>
                </a:lnTo>
                <a:lnTo>
                  <a:pt x="57146" y="0"/>
                </a:lnTo>
                <a:lnTo>
                  <a:pt x="0" y="0"/>
                </a:lnTo>
                <a:lnTo>
                  <a:pt x="0" y="6858000"/>
                </a:lnTo>
                <a:close/>
              </a:path>
            </a:pathLst>
          </a:custGeom>
          <a:solidFill>
            <a:srgbClr val="FFECE7">
              <a:alpha val="8392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9" name="Google Shape;209;p38"/>
          <p:cNvSpPr/>
          <p:nvPr/>
        </p:nvSpPr>
        <p:spPr>
          <a:xfrm>
            <a:off x="824866" y="0"/>
            <a:ext cx="57150" cy="5143500"/>
          </a:xfrm>
          <a:custGeom>
            <a:rect b="b" l="l" r="r" t="t"/>
            <a:pathLst>
              <a:path extrusionOk="0" h="6858000" w="57150">
                <a:moveTo>
                  <a:pt x="0" y="6858000"/>
                </a:moveTo>
                <a:lnTo>
                  <a:pt x="57146" y="6858000"/>
                </a:lnTo>
                <a:lnTo>
                  <a:pt x="57146" y="0"/>
                </a:lnTo>
                <a:lnTo>
                  <a:pt x="0" y="0"/>
                </a:lnTo>
                <a:lnTo>
                  <a:pt x="0" y="6858000"/>
                </a:lnTo>
                <a:close/>
              </a:path>
            </a:pathLst>
          </a:custGeom>
          <a:solidFill>
            <a:srgbClr val="FDC2A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0" name="Google Shape;210;p38"/>
          <p:cNvSpPr/>
          <p:nvPr/>
        </p:nvSpPr>
        <p:spPr>
          <a:xfrm>
            <a:off x="1727200" y="0"/>
            <a:ext cx="0" cy="5143500"/>
          </a:xfrm>
          <a:custGeom>
            <a:rect b="b" l="l" r="r" t="t"/>
            <a:pathLst>
              <a:path extrusionOk="0" h="6858000" w="120000">
                <a:moveTo>
                  <a:pt x="0" y="0"/>
                </a:moveTo>
                <a:lnTo>
                  <a:pt x="0" y="6858000"/>
                </a:lnTo>
              </a:path>
            </a:pathLst>
          </a:custGeom>
          <a:noFill/>
          <a:ln cap="flat" cmpd="sng" w="2837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1" name="Google Shape;211;p38"/>
          <p:cNvSpPr/>
          <p:nvPr/>
        </p:nvSpPr>
        <p:spPr>
          <a:xfrm>
            <a:off x="1066800" y="0"/>
            <a:ext cx="0" cy="5143500"/>
          </a:xfrm>
          <a:custGeom>
            <a:rect b="b" l="l" r="r" t="t"/>
            <a:pathLst>
              <a:path extrusionOk="0" h="6858000" w="120000">
                <a:moveTo>
                  <a:pt x="0" y="0"/>
                </a:moveTo>
                <a:lnTo>
                  <a:pt x="0" y="6858000"/>
                </a:lnTo>
              </a:path>
            </a:pathLst>
          </a:custGeom>
          <a:noFill/>
          <a:ln cap="flat" cmpd="sng" w="952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2" name="Google Shape;212;p38"/>
          <p:cNvSpPr/>
          <p:nvPr/>
        </p:nvSpPr>
        <p:spPr>
          <a:xfrm>
            <a:off x="9113519" y="0"/>
            <a:ext cx="0" cy="5143500"/>
          </a:xfrm>
          <a:custGeom>
            <a:rect b="b" l="l" r="r" t="t"/>
            <a:pathLst>
              <a:path extrusionOk="0" h="6858000" w="120000">
                <a:moveTo>
                  <a:pt x="0" y="0"/>
                </a:moveTo>
                <a:lnTo>
                  <a:pt x="0" y="6858000"/>
                </a:lnTo>
              </a:path>
            </a:pathLst>
          </a:custGeom>
          <a:noFill/>
          <a:ln cap="flat" cmpd="sng" w="5712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3" name="Google Shape;213;p38"/>
          <p:cNvSpPr/>
          <p:nvPr/>
        </p:nvSpPr>
        <p:spPr>
          <a:xfrm>
            <a:off x="1257300" y="0"/>
            <a:ext cx="0" cy="5143500"/>
          </a:xfrm>
          <a:custGeom>
            <a:rect b="b" l="l" r="r" t="t"/>
            <a:pathLst>
              <a:path extrusionOk="0" h="6858000" w="120000">
                <a:moveTo>
                  <a:pt x="0" y="0"/>
                </a:moveTo>
                <a:lnTo>
                  <a:pt x="0" y="6858000"/>
                </a:lnTo>
              </a:path>
            </a:pathLst>
          </a:custGeom>
          <a:noFill/>
          <a:ln cap="flat" cmpd="sng" w="76200">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4" name="Google Shape;214;p38"/>
          <p:cNvSpPr/>
          <p:nvPr/>
        </p:nvSpPr>
        <p:spPr>
          <a:xfrm>
            <a:off x="609600" y="2571750"/>
            <a:ext cx="1295400" cy="971550"/>
          </a:xfrm>
          <a:custGeom>
            <a:rect b="b" l="l" r="r" t="t"/>
            <a:pathLst>
              <a:path extrusionOk="0" h="1295400" w="1295400">
                <a:moveTo>
                  <a:pt x="647700" y="0"/>
                </a:moveTo>
                <a:lnTo>
                  <a:pt x="598046" y="1721"/>
                </a:lnTo>
                <a:lnTo>
                  <a:pt x="549601" y="6812"/>
                </a:lnTo>
                <a:lnTo>
                  <a:pt x="502474" y="15164"/>
                </a:lnTo>
                <a:lnTo>
                  <a:pt x="456770" y="26667"/>
                </a:lnTo>
                <a:lnTo>
                  <a:pt x="412598" y="41211"/>
                </a:lnTo>
                <a:lnTo>
                  <a:pt x="370065" y="58687"/>
                </a:lnTo>
                <a:lnTo>
                  <a:pt x="329278" y="78985"/>
                </a:lnTo>
                <a:lnTo>
                  <a:pt x="290344" y="101996"/>
                </a:lnTo>
                <a:lnTo>
                  <a:pt x="253371" y="127611"/>
                </a:lnTo>
                <a:lnTo>
                  <a:pt x="218466" y="155720"/>
                </a:lnTo>
                <a:lnTo>
                  <a:pt x="185737" y="186213"/>
                </a:lnTo>
                <a:lnTo>
                  <a:pt x="155291" y="218981"/>
                </a:lnTo>
                <a:lnTo>
                  <a:pt x="127234" y="253915"/>
                </a:lnTo>
                <a:lnTo>
                  <a:pt x="101676" y="290905"/>
                </a:lnTo>
                <a:lnTo>
                  <a:pt x="78722" y="329841"/>
                </a:lnTo>
                <a:lnTo>
                  <a:pt x="58481" y="370614"/>
                </a:lnTo>
                <a:lnTo>
                  <a:pt x="41059" y="413115"/>
                </a:lnTo>
                <a:lnTo>
                  <a:pt x="26564" y="457234"/>
                </a:lnTo>
                <a:lnTo>
                  <a:pt x="15103" y="502861"/>
                </a:lnTo>
                <a:lnTo>
                  <a:pt x="6784" y="549888"/>
                </a:lnTo>
                <a:lnTo>
                  <a:pt x="1713" y="598203"/>
                </a:lnTo>
                <a:lnTo>
                  <a:pt x="0" y="647700"/>
                </a:lnTo>
                <a:lnTo>
                  <a:pt x="1713" y="697196"/>
                </a:lnTo>
                <a:lnTo>
                  <a:pt x="6784" y="745511"/>
                </a:lnTo>
                <a:lnTo>
                  <a:pt x="15103" y="792538"/>
                </a:lnTo>
                <a:lnTo>
                  <a:pt x="26564" y="838165"/>
                </a:lnTo>
                <a:lnTo>
                  <a:pt x="41059" y="882284"/>
                </a:lnTo>
                <a:lnTo>
                  <a:pt x="58481" y="924785"/>
                </a:lnTo>
                <a:lnTo>
                  <a:pt x="78722" y="965558"/>
                </a:lnTo>
                <a:lnTo>
                  <a:pt x="101676" y="1004494"/>
                </a:lnTo>
                <a:lnTo>
                  <a:pt x="127234" y="1041484"/>
                </a:lnTo>
                <a:lnTo>
                  <a:pt x="155291" y="1076418"/>
                </a:lnTo>
                <a:lnTo>
                  <a:pt x="185737" y="1109186"/>
                </a:lnTo>
                <a:lnTo>
                  <a:pt x="218466" y="1139679"/>
                </a:lnTo>
                <a:lnTo>
                  <a:pt x="253371" y="1167788"/>
                </a:lnTo>
                <a:lnTo>
                  <a:pt x="290344" y="1193403"/>
                </a:lnTo>
                <a:lnTo>
                  <a:pt x="329278" y="1216414"/>
                </a:lnTo>
                <a:lnTo>
                  <a:pt x="370065" y="1236712"/>
                </a:lnTo>
                <a:lnTo>
                  <a:pt x="412598" y="1254188"/>
                </a:lnTo>
                <a:lnTo>
                  <a:pt x="456770" y="1268732"/>
                </a:lnTo>
                <a:lnTo>
                  <a:pt x="502474" y="1280235"/>
                </a:lnTo>
                <a:lnTo>
                  <a:pt x="549601" y="1288587"/>
                </a:lnTo>
                <a:lnTo>
                  <a:pt x="598046" y="1293678"/>
                </a:lnTo>
                <a:lnTo>
                  <a:pt x="647700" y="1295400"/>
                </a:lnTo>
                <a:lnTo>
                  <a:pt x="697196" y="1293678"/>
                </a:lnTo>
                <a:lnTo>
                  <a:pt x="745511" y="1288587"/>
                </a:lnTo>
                <a:lnTo>
                  <a:pt x="792538" y="1280235"/>
                </a:lnTo>
                <a:lnTo>
                  <a:pt x="838165" y="1268732"/>
                </a:lnTo>
                <a:lnTo>
                  <a:pt x="882284" y="1254188"/>
                </a:lnTo>
                <a:lnTo>
                  <a:pt x="924785" y="1236712"/>
                </a:lnTo>
                <a:lnTo>
                  <a:pt x="965558" y="1216414"/>
                </a:lnTo>
                <a:lnTo>
                  <a:pt x="1004494" y="1193403"/>
                </a:lnTo>
                <a:lnTo>
                  <a:pt x="1041484" y="1167788"/>
                </a:lnTo>
                <a:lnTo>
                  <a:pt x="1076418" y="1139679"/>
                </a:lnTo>
                <a:lnTo>
                  <a:pt x="1109186" y="1109186"/>
                </a:lnTo>
                <a:lnTo>
                  <a:pt x="1139679" y="1076418"/>
                </a:lnTo>
                <a:lnTo>
                  <a:pt x="1167788" y="1041484"/>
                </a:lnTo>
                <a:lnTo>
                  <a:pt x="1193403" y="1004494"/>
                </a:lnTo>
                <a:lnTo>
                  <a:pt x="1216414" y="965558"/>
                </a:lnTo>
                <a:lnTo>
                  <a:pt x="1236712" y="924785"/>
                </a:lnTo>
                <a:lnTo>
                  <a:pt x="1254188" y="882284"/>
                </a:lnTo>
                <a:lnTo>
                  <a:pt x="1268732" y="838165"/>
                </a:lnTo>
                <a:lnTo>
                  <a:pt x="1280235" y="792538"/>
                </a:lnTo>
                <a:lnTo>
                  <a:pt x="1288587" y="745511"/>
                </a:lnTo>
                <a:lnTo>
                  <a:pt x="1293678" y="697196"/>
                </a:lnTo>
                <a:lnTo>
                  <a:pt x="1295400" y="647700"/>
                </a:lnTo>
                <a:lnTo>
                  <a:pt x="1293678" y="598203"/>
                </a:lnTo>
                <a:lnTo>
                  <a:pt x="1288587" y="549888"/>
                </a:lnTo>
                <a:lnTo>
                  <a:pt x="1280235" y="502861"/>
                </a:lnTo>
                <a:lnTo>
                  <a:pt x="1268732" y="457234"/>
                </a:lnTo>
                <a:lnTo>
                  <a:pt x="1254188" y="413115"/>
                </a:lnTo>
                <a:lnTo>
                  <a:pt x="1236712" y="370614"/>
                </a:lnTo>
                <a:lnTo>
                  <a:pt x="1216414" y="329841"/>
                </a:lnTo>
                <a:lnTo>
                  <a:pt x="1193403" y="290905"/>
                </a:lnTo>
                <a:lnTo>
                  <a:pt x="1167788" y="253915"/>
                </a:lnTo>
                <a:lnTo>
                  <a:pt x="1139679" y="218981"/>
                </a:lnTo>
                <a:lnTo>
                  <a:pt x="1109186" y="186213"/>
                </a:lnTo>
                <a:lnTo>
                  <a:pt x="1076418" y="155720"/>
                </a:lnTo>
                <a:lnTo>
                  <a:pt x="1041484" y="127611"/>
                </a:lnTo>
                <a:lnTo>
                  <a:pt x="1004494" y="101996"/>
                </a:lnTo>
                <a:lnTo>
                  <a:pt x="965558" y="78985"/>
                </a:lnTo>
                <a:lnTo>
                  <a:pt x="924785" y="58687"/>
                </a:lnTo>
                <a:lnTo>
                  <a:pt x="882284" y="41211"/>
                </a:lnTo>
                <a:lnTo>
                  <a:pt x="838165" y="26667"/>
                </a:lnTo>
                <a:lnTo>
                  <a:pt x="792538" y="15164"/>
                </a:lnTo>
                <a:lnTo>
                  <a:pt x="745511" y="6812"/>
                </a:lnTo>
                <a:lnTo>
                  <a:pt x="697196" y="1721"/>
                </a:lnTo>
                <a:lnTo>
                  <a:pt x="647700"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5" name="Google Shape;215;p38"/>
          <p:cNvSpPr/>
          <p:nvPr/>
        </p:nvSpPr>
        <p:spPr>
          <a:xfrm>
            <a:off x="1309369" y="3649980"/>
            <a:ext cx="641350" cy="481965"/>
          </a:xfrm>
          <a:custGeom>
            <a:rect b="b" l="l" r="r" t="t"/>
            <a:pathLst>
              <a:path extrusionOk="0" h="642620" w="641350">
                <a:moveTo>
                  <a:pt x="321310" y="0"/>
                </a:moveTo>
                <a:lnTo>
                  <a:pt x="272892" y="3390"/>
                </a:lnTo>
                <a:lnTo>
                  <a:pt x="226994" y="13266"/>
                </a:lnTo>
                <a:lnTo>
                  <a:pt x="184055" y="29189"/>
                </a:lnTo>
                <a:lnTo>
                  <a:pt x="144517" y="50716"/>
                </a:lnTo>
                <a:lnTo>
                  <a:pt x="108821" y="77407"/>
                </a:lnTo>
                <a:lnTo>
                  <a:pt x="77407" y="108821"/>
                </a:lnTo>
                <a:lnTo>
                  <a:pt x="50716" y="144517"/>
                </a:lnTo>
                <a:lnTo>
                  <a:pt x="29189" y="184055"/>
                </a:lnTo>
                <a:lnTo>
                  <a:pt x="13266" y="226994"/>
                </a:lnTo>
                <a:lnTo>
                  <a:pt x="3390" y="272892"/>
                </a:lnTo>
                <a:lnTo>
                  <a:pt x="0" y="321310"/>
                </a:lnTo>
                <a:lnTo>
                  <a:pt x="3390" y="369727"/>
                </a:lnTo>
                <a:lnTo>
                  <a:pt x="13266" y="415625"/>
                </a:lnTo>
                <a:lnTo>
                  <a:pt x="29189" y="458564"/>
                </a:lnTo>
                <a:lnTo>
                  <a:pt x="50716" y="498102"/>
                </a:lnTo>
                <a:lnTo>
                  <a:pt x="77407" y="533798"/>
                </a:lnTo>
                <a:lnTo>
                  <a:pt x="108821" y="565212"/>
                </a:lnTo>
                <a:lnTo>
                  <a:pt x="144517" y="591903"/>
                </a:lnTo>
                <a:lnTo>
                  <a:pt x="184055" y="613430"/>
                </a:lnTo>
                <a:lnTo>
                  <a:pt x="226994" y="629353"/>
                </a:lnTo>
                <a:lnTo>
                  <a:pt x="272892" y="639229"/>
                </a:lnTo>
                <a:lnTo>
                  <a:pt x="321310" y="642620"/>
                </a:lnTo>
                <a:lnTo>
                  <a:pt x="369697" y="639229"/>
                </a:lnTo>
                <a:lnTo>
                  <a:pt x="415515" y="629353"/>
                </a:lnTo>
                <a:lnTo>
                  <a:pt x="458332" y="613430"/>
                </a:lnTo>
                <a:lnTo>
                  <a:pt x="497720" y="591903"/>
                </a:lnTo>
                <a:lnTo>
                  <a:pt x="533250" y="565212"/>
                </a:lnTo>
                <a:lnTo>
                  <a:pt x="564491" y="533798"/>
                </a:lnTo>
                <a:lnTo>
                  <a:pt x="591015" y="498102"/>
                </a:lnTo>
                <a:lnTo>
                  <a:pt x="612392" y="458564"/>
                </a:lnTo>
                <a:lnTo>
                  <a:pt x="628193" y="415625"/>
                </a:lnTo>
                <a:lnTo>
                  <a:pt x="637989" y="369727"/>
                </a:lnTo>
                <a:lnTo>
                  <a:pt x="641350" y="321310"/>
                </a:lnTo>
                <a:lnTo>
                  <a:pt x="637989" y="272892"/>
                </a:lnTo>
                <a:lnTo>
                  <a:pt x="628193" y="226994"/>
                </a:lnTo>
                <a:lnTo>
                  <a:pt x="612392" y="184055"/>
                </a:lnTo>
                <a:lnTo>
                  <a:pt x="591015" y="144517"/>
                </a:lnTo>
                <a:lnTo>
                  <a:pt x="564491" y="108821"/>
                </a:lnTo>
                <a:lnTo>
                  <a:pt x="533250" y="77407"/>
                </a:lnTo>
                <a:lnTo>
                  <a:pt x="497720" y="50716"/>
                </a:lnTo>
                <a:lnTo>
                  <a:pt x="458332" y="29189"/>
                </a:lnTo>
                <a:lnTo>
                  <a:pt x="415515" y="13266"/>
                </a:lnTo>
                <a:lnTo>
                  <a:pt x="369697" y="3390"/>
                </a:lnTo>
                <a:lnTo>
                  <a:pt x="321310"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6" name="Google Shape;216;p38"/>
          <p:cNvSpPr/>
          <p:nvPr/>
        </p:nvSpPr>
        <p:spPr>
          <a:xfrm>
            <a:off x="1090930" y="4125277"/>
            <a:ext cx="137159" cy="10191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7" name="Google Shape;217;p38"/>
          <p:cNvSpPr/>
          <p:nvPr/>
        </p:nvSpPr>
        <p:spPr>
          <a:xfrm>
            <a:off x="1663700" y="4340542"/>
            <a:ext cx="274320" cy="206692"/>
          </a:xfrm>
          <a:custGeom>
            <a:rect b="b" l="l" r="r" t="t"/>
            <a:pathLst>
              <a:path extrusionOk="0" h="275589" w="274319">
                <a:moveTo>
                  <a:pt x="137160" y="0"/>
                </a:moveTo>
                <a:lnTo>
                  <a:pt x="92659" y="6827"/>
                </a:lnTo>
                <a:lnTo>
                  <a:pt x="54863" y="25968"/>
                </a:lnTo>
                <a:lnTo>
                  <a:pt x="25603" y="55412"/>
                </a:lnTo>
                <a:lnTo>
                  <a:pt x="6705" y="93146"/>
                </a:lnTo>
                <a:lnTo>
                  <a:pt x="0" y="137160"/>
                </a:lnTo>
                <a:lnTo>
                  <a:pt x="6705" y="181305"/>
                </a:lnTo>
                <a:lnTo>
                  <a:pt x="25603" y="219354"/>
                </a:lnTo>
                <a:lnTo>
                  <a:pt x="54863" y="249174"/>
                </a:lnTo>
                <a:lnTo>
                  <a:pt x="92659" y="268630"/>
                </a:lnTo>
                <a:lnTo>
                  <a:pt x="137160" y="275590"/>
                </a:lnTo>
                <a:lnTo>
                  <a:pt x="181173" y="268630"/>
                </a:lnTo>
                <a:lnTo>
                  <a:pt x="218907" y="249174"/>
                </a:lnTo>
                <a:lnTo>
                  <a:pt x="248351" y="219354"/>
                </a:lnTo>
                <a:lnTo>
                  <a:pt x="267492" y="181305"/>
                </a:lnTo>
                <a:lnTo>
                  <a:pt x="274319" y="137160"/>
                </a:lnTo>
                <a:lnTo>
                  <a:pt x="267492" y="93146"/>
                </a:lnTo>
                <a:lnTo>
                  <a:pt x="248351" y="55412"/>
                </a:lnTo>
                <a:lnTo>
                  <a:pt x="218907" y="25968"/>
                </a:lnTo>
                <a:lnTo>
                  <a:pt x="181173" y="6827"/>
                </a:lnTo>
                <a:lnTo>
                  <a:pt x="137160"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8" name="Google Shape;218;p38"/>
          <p:cNvSpPr/>
          <p:nvPr/>
        </p:nvSpPr>
        <p:spPr>
          <a:xfrm>
            <a:off x="1905000" y="3371850"/>
            <a:ext cx="365760" cy="273368"/>
          </a:xfrm>
          <a:custGeom>
            <a:rect b="b" l="l" r="r" t="t"/>
            <a:pathLst>
              <a:path extrusionOk="0" h="364489" w="365760">
                <a:moveTo>
                  <a:pt x="182880" y="0"/>
                </a:moveTo>
                <a:lnTo>
                  <a:pt x="133173" y="6308"/>
                </a:lnTo>
                <a:lnTo>
                  <a:pt x="89182" y="24224"/>
                </a:lnTo>
                <a:lnTo>
                  <a:pt x="52387" y="52228"/>
                </a:lnTo>
                <a:lnTo>
                  <a:pt x="24271" y="88805"/>
                </a:lnTo>
                <a:lnTo>
                  <a:pt x="6314" y="132438"/>
                </a:lnTo>
                <a:lnTo>
                  <a:pt x="0" y="181610"/>
                </a:lnTo>
                <a:lnTo>
                  <a:pt x="6314" y="231316"/>
                </a:lnTo>
                <a:lnTo>
                  <a:pt x="24271" y="275307"/>
                </a:lnTo>
                <a:lnTo>
                  <a:pt x="52387" y="312102"/>
                </a:lnTo>
                <a:lnTo>
                  <a:pt x="89182" y="340218"/>
                </a:lnTo>
                <a:lnTo>
                  <a:pt x="133173" y="358175"/>
                </a:lnTo>
                <a:lnTo>
                  <a:pt x="182880" y="364489"/>
                </a:lnTo>
                <a:lnTo>
                  <a:pt x="232145" y="358175"/>
                </a:lnTo>
                <a:lnTo>
                  <a:pt x="276013" y="340218"/>
                </a:lnTo>
                <a:lnTo>
                  <a:pt x="312896" y="312102"/>
                </a:lnTo>
                <a:lnTo>
                  <a:pt x="341206" y="275307"/>
                </a:lnTo>
                <a:lnTo>
                  <a:pt x="359357" y="231316"/>
                </a:lnTo>
                <a:lnTo>
                  <a:pt x="365760" y="181610"/>
                </a:lnTo>
                <a:lnTo>
                  <a:pt x="359357" y="132438"/>
                </a:lnTo>
                <a:lnTo>
                  <a:pt x="341206" y="88805"/>
                </a:lnTo>
                <a:lnTo>
                  <a:pt x="312896" y="52228"/>
                </a:lnTo>
                <a:lnTo>
                  <a:pt x="276013" y="24224"/>
                </a:lnTo>
                <a:lnTo>
                  <a:pt x="232145" y="6308"/>
                </a:lnTo>
                <a:lnTo>
                  <a:pt x="182880"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9" name="Google Shape;219;p38"/>
          <p:cNvSpPr txBox="1"/>
          <p:nvPr>
            <p:ph type="title"/>
          </p:nvPr>
        </p:nvSpPr>
        <p:spPr>
          <a:xfrm>
            <a:off x="2270750" y="1138325"/>
            <a:ext cx="6057300" cy="1658400"/>
          </a:xfrm>
          <a:prstGeom prst="rect">
            <a:avLst/>
          </a:prstGeom>
          <a:noFill/>
          <a:ln>
            <a:noFill/>
          </a:ln>
        </p:spPr>
        <p:txBody>
          <a:bodyPr anchorCtr="0" anchor="t" bIns="0" lIns="0" spcFirstLastPara="1" rIns="0" wrap="square" tIns="28575">
            <a:noAutofit/>
          </a:bodyPr>
          <a:lstStyle/>
          <a:p>
            <a:pPr indent="0" lvl="0" marL="12700" marR="5080" rtl="0" algn="l">
              <a:lnSpc>
                <a:spcPct val="119666"/>
              </a:lnSpc>
              <a:spcBef>
                <a:spcPts val="0"/>
              </a:spcBef>
              <a:spcAft>
                <a:spcPts val="0"/>
              </a:spcAft>
              <a:buNone/>
            </a:pPr>
            <a:r>
              <a:rPr lang="en-GB"/>
              <a:t>DIVIDE &amp; CONQUER  ALGORITHMS</a:t>
            </a:r>
            <a:endParaRPr/>
          </a:p>
        </p:txBody>
      </p:sp>
      <p:sp>
        <p:nvSpPr>
          <p:cNvPr id="220" name="Google Shape;220;p38"/>
          <p:cNvSpPr txBox="1"/>
          <p:nvPr/>
        </p:nvSpPr>
        <p:spPr>
          <a:xfrm>
            <a:off x="1565910" y="3801427"/>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Cambria"/>
                <a:ea typeface="Cambria"/>
                <a:cs typeface="Cambria"/>
                <a:sym typeface="Cambria"/>
              </a:rPr>
              <a:t>1</a:t>
            </a:r>
            <a:endParaRPr sz="1400">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5"/>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LR Rotation</a:t>
            </a:r>
            <a:endParaRPr/>
          </a:p>
        </p:txBody>
      </p:sp>
      <p:pic>
        <p:nvPicPr>
          <p:cNvPr id="410" name="Google Shape;410;p65"/>
          <p:cNvPicPr preferRelativeResize="0"/>
          <p:nvPr/>
        </p:nvPicPr>
        <p:blipFill>
          <a:blip r:embed="rId3">
            <a:alphaModFix/>
          </a:blip>
          <a:stretch>
            <a:fillRect/>
          </a:stretch>
        </p:blipFill>
        <p:spPr>
          <a:xfrm>
            <a:off x="152400" y="1060025"/>
            <a:ext cx="7940875" cy="393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6"/>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RL Rotation</a:t>
            </a:r>
            <a:endParaRPr/>
          </a:p>
        </p:txBody>
      </p:sp>
      <p:pic>
        <p:nvPicPr>
          <p:cNvPr id="416" name="Google Shape;416;p66"/>
          <p:cNvPicPr preferRelativeResize="0"/>
          <p:nvPr/>
        </p:nvPicPr>
        <p:blipFill>
          <a:blip r:embed="rId3">
            <a:alphaModFix/>
          </a:blip>
          <a:stretch>
            <a:fillRect/>
          </a:stretch>
        </p:blipFill>
        <p:spPr>
          <a:xfrm>
            <a:off x="152400" y="1060025"/>
            <a:ext cx="7940876" cy="393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7"/>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Analysis</a:t>
            </a:r>
            <a:endParaRPr/>
          </a:p>
        </p:txBody>
      </p:sp>
      <p:sp>
        <p:nvSpPr>
          <p:cNvPr id="422" name="Google Shape;422;p67"/>
          <p:cNvSpPr txBox="1"/>
          <p:nvPr>
            <p:ph idx="1" type="body"/>
          </p:nvPr>
        </p:nvSpPr>
        <p:spPr>
          <a:xfrm>
            <a:off x="359425" y="1149675"/>
            <a:ext cx="7634700" cy="3783000"/>
          </a:xfrm>
          <a:prstGeom prst="rect">
            <a:avLst/>
          </a:prstGeom>
        </p:spPr>
        <p:txBody>
          <a:bodyPr anchorCtr="0" anchor="t" bIns="0" lIns="0" spcFirstLastPara="1" rIns="0" wrap="square" tIns="0">
            <a:noAutofit/>
          </a:bodyPr>
          <a:lstStyle/>
          <a:p>
            <a:pPr indent="0" lvl="0" marL="0" rtl="0" algn="l">
              <a:lnSpc>
                <a:spcPct val="115000"/>
              </a:lnSpc>
              <a:spcBef>
                <a:spcPts val="700"/>
              </a:spcBef>
              <a:spcAft>
                <a:spcPts val="0"/>
              </a:spcAft>
              <a:buNone/>
            </a:pPr>
            <a:r>
              <a:rPr lang="en-GB" sz="2400">
                <a:latin typeface="Calibri"/>
                <a:ea typeface="Calibri"/>
                <a:cs typeface="Calibri"/>
                <a:sym typeface="Calibri"/>
              </a:rPr>
              <a:t>Single rotation preserves the original height:</a:t>
            </a:r>
            <a:endParaRPr sz="24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000">
                <a:latin typeface="Arial"/>
                <a:ea typeface="Arial"/>
                <a:cs typeface="Arial"/>
                <a:sym typeface="Arial"/>
              </a:rPr>
              <a:t>–</a:t>
            </a:r>
            <a:r>
              <a:rPr lang="en-GB" sz="2000">
                <a:latin typeface="Calibri"/>
                <a:ea typeface="Calibri"/>
                <a:cs typeface="Calibri"/>
                <a:sym typeface="Calibri"/>
              </a:rPr>
              <a:t>The new height of the entire subtree is exactly the same as the height of the original subtree before the insertion. </a:t>
            </a:r>
            <a:endParaRPr sz="2000">
              <a:latin typeface="Calibri"/>
              <a:ea typeface="Calibri"/>
              <a:cs typeface="Calibri"/>
              <a:sym typeface="Calibri"/>
            </a:endParaRPr>
          </a:p>
          <a:p>
            <a:pPr indent="0" lvl="0" marL="0" rtl="0" algn="l">
              <a:lnSpc>
                <a:spcPct val="115000"/>
              </a:lnSpc>
              <a:spcBef>
                <a:spcPts val="7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Therefore it is enough to do rotation only at the first node, where imbalance exists,  on the path from  inserted node to root.</a:t>
            </a:r>
            <a:endParaRPr sz="2400">
              <a:latin typeface="Calibri"/>
              <a:ea typeface="Calibri"/>
              <a:cs typeface="Calibri"/>
              <a:sym typeface="Calibri"/>
            </a:endParaRPr>
          </a:p>
          <a:p>
            <a:pPr indent="0" lvl="0" marL="0" rtl="0" algn="l">
              <a:lnSpc>
                <a:spcPct val="115000"/>
              </a:lnSpc>
              <a:spcBef>
                <a:spcPts val="7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Thus the rotation takes O(1) time.</a:t>
            </a:r>
            <a:endParaRPr sz="2400">
              <a:latin typeface="Calibri"/>
              <a:ea typeface="Calibri"/>
              <a:cs typeface="Calibri"/>
              <a:sym typeface="Calibri"/>
            </a:endParaRPr>
          </a:p>
          <a:p>
            <a:pPr indent="0" lvl="0" marL="0" rtl="0" algn="l">
              <a:lnSpc>
                <a:spcPct val="115000"/>
              </a:lnSpc>
              <a:spcBef>
                <a:spcPts val="700"/>
              </a:spcBef>
              <a:spcAft>
                <a:spcPts val="0"/>
              </a:spcAft>
              <a:buNone/>
            </a:pPr>
            <a:r>
              <a:rPr lang="en-GB" sz="2400">
                <a:latin typeface="Arial"/>
                <a:ea typeface="Arial"/>
                <a:cs typeface="Arial"/>
                <a:sym typeface="Arial"/>
              </a:rPr>
              <a:t>•</a:t>
            </a:r>
            <a:r>
              <a:rPr lang="en-GB" sz="2400">
                <a:latin typeface="Calibri"/>
                <a:ea typeface="Calibri"/>
                <a:cs typeface="Calibri"/>
                <a:sym typeface="Calibri"/>
              </a:rPr>
              <a:t>Hence insertion is O(logN)</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8"/>
          <p:cNvSpPr txBox="1"/>
          <p:nvPr>
            <p:ph type="title"/>
          </p:nvPr>
        </p:nvSpPr>
        <p:spPr>
          <a:xfrm>
            <a:off x="681675" y="356225"/>
            <a:ext cx="739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Deletion of a Node</a:t>
            </a:r>
            <a:endParaRPr/>
          </a:p>
        </p:txBody>
      </p:sp>
      <p:sp>
        <p:nvSpPr>
          <p:cNvPr id="428" name="Google Shape;428;p68"/>
          <p:cNvSpPr txBox="1"/>
          <p:nvPr>
            <p:ph idx="1" type="body"/>
          </p:nvPr>
        </p:nvSpPr>
        <p:spPr>
          <a:xfrm>
            <a:off x="534675" y="1149675"/>
            <a:ext cx="7546200" cy="3758400"/>
          </a:xfrm>
          <a:prstGeom prst="rect">
            <a:avLst/>
          </a:prstGeom>
        </p:spPr>
        <p:txBody>
          <a:bodyPr anchorCtr="0" anchor="t" bIns="0" lIns="0" spcFirstLastPara="1" rIns="0" wrap="square" tIns="0">
            <a:noAutofit/>
          </a:bodyPr>
          <a:lstStyle/>
          <a:p>
            <a:pPr indent="0" lvl="0" marL="0" rtl="0" algn="just">
              <a:lnSpc>
                <a:spcPct val="90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Deletion of a node x from an AVL tree requires the same basic ideas, including single and double rotations, that are used for insertion.</a:t>
            </a:r>
            <a:endParaRPr sz="2800">
              <a:latin typeface="Calibri"/>
              <a:ea typeface="Calibri"/>
              <a:cs typeface="Calibri"/>
              <a:sym typeface="Calibri"/>
            </a:endParaRPr>
          </a:p>
          <a:p>
            <a:pPr indent="0" lvl="0" marL="0" rtl="0" algn="just">
              <a:lnSpc>
                <a:spcPct val="90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With each node of the AVL tree is associated a </a:t>
            </a:r>
            <a:r>
              <a:rPr b="1" i="1" lang="en-GB" sz="2800">
                <a:latin typeface="Calibri"/>
                <a:ea typeface="Calibri"/>
                <a:cs typeface="Calibri"/>
                <a:sym typeface="Calibri"/>
              </a:rPr>
              <a:t>balance factor</a:t>
            </a:r>
            <a:r>
              <a:rPr lang="en-GB" sz="2800">
                <a:latin typeface="Calibri"/>
                <a:ea typeface="Calibri"/>
                <a:cs typeface="Calibri"/>
                <a:sym typeface="Calibri"/>
              </a:rPr>
              <a:t> that is left high, equal or right high according, respectively, as the left subtree has height greater than, equal to, or less than that of the right subtree.</a:t>
            </a:r>
            <a:endParaRPr sz="2800">
              <a:latin typeface="Calibri"/>
              <a:ea typeface="Calibri"/>
              <a:cs typeface="Calibri"/>
              <a:sym typeface="Calibri"/>
            </a:endParaRPr>
          </a:p>
          <a:p>
            <a:pPr indent="0" lvl="0" marL="0" rtl="0" algn="l">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590894" y="80500"/>
            <a:ext cx="5558100" cy="703800"/>
          </a:xfrm>
          <a:prstGeom prst="rect">
            <a:avLst/>
          </a:prstGeom>
          <a:noFill/>
          <a:ln>
            <a:noFill/>
          </a:ln>
        </p:spPr>
        <p:txBody>
          <a:bodyPr anchorCtr="0" anchor="t" bIns="0" lIns="0" spcFirstLastPara="1" rIns="0" wrap="square" tIns="28575">
            <a:noAutofit/>
          </a:bodyPr>
          <a:lstStyle/>
          <a:p>
            <a:pPr indent="0" lvl="0" marL="0" marR="5080" rtl="0" algn="l">
              <a:lnSpc>
                <a:spcPct val="119666"/>
              </a:lnSpc>
              <a:spcBef>
                <a:spcPts val="0"/>
              </a:spcBef>
              <a:spcAft>
                <a:spcPts val="0"/>
              </a:spcAft>
              <a:buNone/>
            </a:pPr>
            <a:r>
              <a:t/>
            </a:r>
            <a:endParaRPr sz="2400"/>
          </a:p>
        </p:txBody>
      </p:sp>
      <p:sp>
        <p:nvSpPr>
          <p:cNvPr id="226" name="Google Shape;226;p39"/>
          <p:cNvSpPr txBox="1"/>
          <p:nvPr>
            <p:ph idx="1" type="body"/>
          </p:nvPr>
        </p:nvSpPr>
        <p:spPr>
          <a:xfrm>
            <a:off x="590894" y="559443"/>
            <a:ext cx="7061100" cy="3223200"/>
          </a:xfrm>
          <a:prstGeom prst="rect">
            <a:avLst/>
          </a:prstGeom>
          <a:noFill/>
          <a:ln>
            <a:noFill/>
          </a:ln>
        </p:spPr>
        <p:txBody>
          <a:bodyPr anchorCtr="0" anchor="t" bIns="0" lIns="0" spcFirstLastPara="1" rIns="0" wrap="square" tIns="12700">
            <a:noAutofit/>
          </a:bodyPr>
          <a:lstStyle/>
          <a:p>
            <a:pPr indent="0" lvl="0" marL="284480" rtl="0" algn="l">
              <a:lnSpc>
                <a:spcPct val="100000"/>
              </a:lnSpc>
              <a:spcBef>
                <a:spcPts val="170"/>
              </a:spcBef>
              <a:spcAft>
                <a:spcPts val="0"/>
              </a:spcAft>
              <a:buNone/>
            </a:pPr>
            <a:r>
              <a:t/>
            </a:r>
            <a:endParaRPr/>
          </a:p>
        </p:txBody>
      </p:sp>
      <p:sp>
        <p:nvSpPr>
          <p:cNvPr id="227" name="Google Shape;227;p39"/>
          <p:cNvSpPr txBox="1"/>
          <p:nvPr/>
        </p:nvSpPr>
        <p:spPr>
          <a:xfrm>
            <a:off x="534669" y="4334827"/>
            <a:ext cx="193675" cy="27051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t/>
            </a:r>
            <a:endParaRPr sz="2200">
              <a:latin typeface="Courier New"/>
              <a:ea typeface="Courier New"/>
              <a:cs typeface="Courier New"/>
              <a:sym typeface="Courier New"/>
            </a:endParaRPr>
          </a:p>
        </p:txBody>
      </p:sp>
      <p:sp>
        <p:nvSpPr>
          <p:cNvPr id="228" name="Google Shape;228;p39"/>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Cambria"/>
                <a:ea typeface="Cambria"/>
                <a:cs typeface="Cambria"/>
                <a:sym typeface="Cambria"/>
              </a:rPr>
              <a:t>3</a:t>
            </a:r>
            <a:endParaRPr sz="1400">
              <a:latin typeface="Cambria"/>
              <a:ea typeface="Cambria"/>
              <a:cs typeface="Cambria"/>
              <a:sym typeface="Cambria"/>
            </a:endParaRPr>
          </a:p>
        </p:txBody>
      </p:sp>
      <p:pic>
        <p:nvPicPr>
          <p:cNvPr id="229" name="Google Shape;229;p39"/>
          <p:cNvPicPr preferRelativeResize="0"/>
          <p:nvPr/>
        </p:nvPicPr>
        <p:blipFill>
          <a:blip r:embed="rId3">
            <a:alphaModFix/>
          </a:blip>
          <a:stretch>
            <a:fillRect/>
          </a:stretch>
        </p:blipFill>
        <p:spPr>
          <a:xfrm>
            <a:off x="238900" y="80500"/>
            <a:ext cx="8581450" cy="506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534669" y="675322"/>
            <a:ext cx="6916420" cy="36195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b="0" lang="en-GB">
                <a:latin typeface="Cambria"/>
                <a:ea typeface="Cambria"/>
                <a:cs typeface="Cambria"/>
                <a:sym typeface="Cambria"/>
              </a:rPr>
              <a:t>DIVIDE AND CONQUER EXAMPLES</a:t>
            </a:r>
            <a:endParaRPr/>
          </a:p>
        </p:txBody>
      </p:sp>
      <p:sp>
        <p:nvSpPr>
          <p:cNvPr id="235" name="Google Shape;235;p40"/>
          <p:cNvSpPr txBox="1"/>
          <p:nvPr/>
        </p:nvSpPr>
        <p:spPr>
          <a:xfrm>
            <a:off x="534669" y="1225868"/>
            <a:ext cx="2321560" cy="1618298"/>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r>
              <a:rPr lang="en-GB" sz="2400">
                <a:latin typeface="Cambria"/>
                <a:ea typeface="Cambria"/>
                <a:cs typeface="Cambria"/>
                <a:sym typeface="Cambria"/>
              </a:rPr>
              <a:t>Merge sort</a:t>
            </a:r>
            <a:endParaRPr sz="2400">
              <a:latin typeface="Cambria"/>
              <a:ea typeface="Cambria"/>
              <a:cs typeface="Cambria"/>
              <a:sym typeface="Cambria"/>
            </a:endParaRPr>
          </a:p>
          <a:p>
            <a:pPr indent="0" lvl="0" marL="0" marR="0" rtl="0" algn="l">
              <a:lnSpc>
                <a:spcPct val="100000"/>
              </a:lnSpc>
              <a:spcBef>
                <a:spcPts val="55"/>
              </a:spcBef>
              <a:spcAft>
                <a:spcPts val="0"/>
              </a:spcAft>
              <a:buNone/>
            </a:pPr>
            <a:r>
              <a:t/>
            </a:r>
            <a:endParaRPr sz="3500">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r>
              <a:rPr lang="en-GB" sz="2400">
                <a:latin typeface="Cambria"/>
                <a:ea typeface="Cambria"/>
                <a:cs typeface="Cambria"/>
                <a:sym typeface="Cambria"/>
              </a:rPr>
              <a:t>Quick sort</a:t>
            </a:r>
            <a:endParaRPr sz="2400">
              <a:latin typeface="Cambria"/>
              <a:ea typeface="Cambria"/>
              <a:cs typeface="Cambria"/>
              <a:sym typeface="Cambria"/>
            </a:endParaRPr>
          </a:p>
          <a:p>
            <a:pPr indent="0" lvl="0" marL="0" marR="0" rtl="0" algn="l">
              <a:lnSpc>
                <a:spcPct val="100000"/>
              </a:lnSpc>
              <a:spcBef>
                <a:spcPts val="45"/>
              </a:spcBef>
              <a:spcAft>
                <a:spcPts val="0"/>
              </a:spcAft>
              <a:buNone/>
            </a:pPr>
            <a:r>
              <a:t/>
            </a:r>
            <a:endParaRPr sz="3500">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r>
              <a:rPr lang="en-GB" sz="2400">
                <a:latin typeface="Cambria"/>
                <a:ea typeface="Cambria"/>
                <a:cs typeface="Cambria"/>
                <a:sym typeface="Cambria"/>
              </a:rPr>
              <a:t>Binary Search</a:t>
            </a:r>
            <a:endParaRPr sz="2400">
              <a:latin typeface="Cambria"/>
              <a:ea typeface="Cambria"/>
              <a:cs typeface="Cambria"/>
              <a:sym typeface="Cambria"/>
            </a:endParaRPr>
          </a:p>
        </p:txBody>
      </p:sp>
      <p:sp>
        <p:nvSpPr>
          <p:cNvPr id="236" name="Google Shape;236;p40"/>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4</a:t>
            </a:r>
            <a:endParaRPr sz="1400">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534669" y="333375"/>
            <a:ext cx="2672715" cy="36195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b="0" lang="en-GB">
                <a:latin typeface="Cambria"/>
                <a:ea typeface="Cambria"/>
                <a:cs typeface="Cambria"/>
                <a:sym typeface="Cambria"/>
              </a:rPr>
              <a:t>MERGE SORT</a:t>
            </a:r>
            <a:endParaRPr/>
          </a:p>
        </p:txBody>
      </p:sp>
      <p:sp>
        <p:nvSpPr>
          <p:cNvPr id="242" name="Google Shape;242;p41"/>
          <p:cNvSpPr txBox="1"/>
          <p:nvPr/>
        </p:nvSpPr>
        <p:spPr>
          <a:xfrm>
            <a:off x="534669" y="1225868"/>
            <a:ext cx="6800850" cy="1677353"/>
          </a:xfrm>
          <a:prstGeom prst="rect">
            <a:avLst/>
          </a:prstGeom>
          <a:noFill/>
          <a:ln>
            <a:noFill/>
          </a:ln>
        </p:spPr>
        <p:txBody>
          <a:bodyPr anchorCtr="0" anchor="t" bIns="0" lIns="0" spcFirstLastPara="1" rIns="0" wrap="square" tIns="12700">
            <a:noAutofit/>
          </a:bodyPr>
          <a:lstStyle/>
          <a:p>
            <a:pPr indent="-271780" lvl="0" marL="284480" marR="56261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r>
              <a:rPr lang="en-GB" sz="2400">
                <a:latin typeface="Cambria"/>
                <a:ea typeface="Cambria"/>
                <a:cs typeface="Cambria"/>
                <a:sym typeface="Cambria"/>
              </a:rPr>
              <a:t>The merge sort algorithm works from “the  bottom up”</a:t>
            </a:r>
            <a:endParaRPr sz="2400">
              <a:latin typeface="Cambria"/>
              <a:ea typeface="Cambria"/>
              <a:cs typeface="Cambria"/>
              <a:sym typeface="Cambria"/>
            </a:endParaRPr>
          </a:p>
          <a:p>
            <a:pPr indent="-274319" lvl="0" marL="698500" marR="304165" rtl="0" algn="l">
              <a:lnSpc>
                <a:spcPct val="100000"/>
              </a:lnSpc>
              <a:spcBef>
                <a:spcPts val="520"/>
              </a:spcBef>
              <a:spcAft>
                <a:spcPts val="0"/>
              </a:spcAft>
              <a:buClr>
                <a:srgbClr val="FD8536"/>
              </a:buClr>
              <a:buSzPts val="1650"/>
              <a:buFont typeface="Noto Sans Symbols"/>
              <a:buChar char="•"/>
            </a:pPr>
            <a:r>
              <a:rPr lang="en-GB" sz="2100">
                <a:latin typeface="Cambria"/>
                <a:ea typeface="Cambria"/>
                <a:cs typeface="Cambria"/>
                <a:sym typeface="Cambria"/>
              </a:rPr>
              <a:t>start by solving the smallest pieces of the main  problem</a:t>
            </a:r>
            <a:endParaRPr sz="2100">
              <a:latin typeface="Cambria"/>
              <a:ea typeface="Cambria"/>
              <a:cs typeface="Cambria"/>
              <a:sym typeface="Cambria"/>
            </a:endParaRPr>
          </a:p>
          <a:p>
            <a:pPr indent="-274319" lvl="0" marL="698500" marR="0" rtl="0" algn="l">
              <a:lnSpc>
                <a:spcPct val="100000"/>
              </a:lnSpc>
              <a:spcBef>
                <a:spcPts val="530"/>
              </a:spcBef>
              <a:spcAft>
                <a:spcPts val="0"/>
              </a:spcAft>
              <a:buClr>
                <a:srgbClr val="FD8536"/>
              </a:buClr>
              <a:buSzPts val="1650"/>
              <a:buFont typeface="Noto Sans Symbols"/>
              <a:buChar char="•"/>
            </a:pPr>
            <a:r>
              <a:rPr lang="en-GB" sz="2100">
                <a:latin typeface="Cambria"/>
                <a:ea typeface="Cambria"/>
                <a:cs typeface="Cambria"/>
                <a:sym typeface="Cambria"/>
              </a:rPr>
              <a:t>keep combining their results into larger solutions</a:t>
            </a:r>
            <a:endParaRPr sz="2100">
              <a:latin typeface="Cambria"/>
              <a:ea typeface="Cambria"/>
              <a:cs typeface="Cambria"/>
              <a:sym typeface="Cambria"/>
            </a:endParaRPr>
          </a:p>
          <a:p>
            <a:pPr indent="-274319" lvl="0" marL="698500" marR="0" rtl="0" algn="l">
              <a:lnSpc>
                <a:spcPct val="100000"/>
              </a:lnSpc>
              <a:spcBef>
                <a:spcPts val="520"/>
              </a:spcBef>
              <a:spcAft>
                <a:spcPts val="0"/>
              </a:spcAft>
              <a:buClr>
                <a:srgbClr val="FD8536"/>
              </a:buClr>
              <a:buSzPts val="1650"/>
              <a:buFont typeface="Noto Sans Symbols"/>
              <a:buChar char="•"/>
            </a:pPr>
            <a:r>
              <a:rPr lang="en-GB" sz="2100">
                <a:latin typeface="Cambria"/>
                <a:ea typeface="Cambria"/>
                <a:cs typeface="Cambria"/>
                <a:sym typeface="Cambria"/>
              </a:rPr>
              <a:t>eventually the original problem will be solved</a:t>
            </a:r>
            <a:endParaRPr sz="2100">
              <a:latin typeface="Cambria"/>
              <a:ea typeface="Cambria"/>
              <a:cs typeface="Cambria"/>
              <a:sym typeface="Cambria"/>
            </a:endParaRPr>
          </a:p>
        </p:txBody>
      </p:sp>
      <p:sp>
        <p:nvSpPr>
          <p:cNvPr id="243" name="Google Shape;243;p41"/>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5</a:t>
            </a:r>
            <a:endParaRPr sz="1400">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2108644" y="0"/>
            <a:ext cx="2672700" cy="361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t/>
            </a:r>
            <a:endParaRPr/>
          </a:p>
        </p:txBody>
      </p:sp>
      <p:sp>
        <p:nvSpPr>
          <p:cNvPr id="249" name="Google Shape;249;p42"/>
          <p:cNvSpPr txBox="1"/>
          <p:nvPr/>
        </p:nvSpPr>
        <p:spPr>
          <a:xfrm>
            <a:off x="327644" y="546182"/>
            <a:ext cx="6934200" cy="3241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endParaRPr sz="2400">
              <a:latin typeface="Cambria"/>
              <a:ea typeface="Cambria"/>
              <a:cs typeface="Cambria"/>
              <a:sym typeface="Cambria"/>
            </a:endParaRPr>
          </a:p>
        </p:txBody>
      </p:sp>
      <p:sp>
        <p:nvSpPr>
          <p:cNvPr id="250" name="Google Shape;250;p42"/>
          <p:cNvSpPr/>
          <p:nvPr/>
        </p:nvSpPr>
        <p:spPr>
          <a:xfrm>
            <a:off x="2193289" y="202406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1" name="Google Shape;251;p42"/>
          <p:cNvSpPr/>
          <p:nvPr/>
        </p:nvSpPr>
        <p:spPr>
          <a:xfrm>
            <a:off x="2499360" y="230981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2" name="Google Shape;252;p42"/>
          <p:cNvSpPr/>
          <p:nvPr/>
        </p:nvSpPr>
        <p:spPr>
          <a:xfrm>
            <a:off x="2895600" y="257175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3" name="Google Shape;253;p42"/>
          <p:cNvSpPr/>
          <p:nvPr/>
        </p:nvSpPr>
        <p:spPr>
          <a:xfrm>
            <a:off x="3200400" y="285750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4" name="Google Shape;254;p42"/>
          <p:cNvSpPr/>
          <p:nvPr/>
        </p:nvSpPr>
        <p:spPr>
          <a:xfrm>
            <a:off x="4358640" y="312039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5" name="Google Shape;255;p42"/>
          <p:cNvSpPr/>
          <p:nvPr/>
        </p:nvSpPr>
        <p:spPr>
          <a:xfrm>
            <a:off x="4664709" y="340614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6" name="Google Shape;256;p42"/>
          <p:cNvSpPr/>
          <p:nvPr/>
        </p:nvSpPr>
        <p:spPr>
          <a:xfrm>
            <a:off x="5791200" y="257175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7" name="Google Shape;257;p42"/>
          <p:cNvSpPr/>
          <p:nvPr/>
        </p:nvSpPr>
        <p:spPr>
          <a:xfrm>
            <a:off x="6096000" y="285750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8" name="Google Shape;258;p42"/>
          <p:cNvSpPr/>
          <p:nvPr/>
        </p:nvSpPr>
        <p:spPr>
          <a:xfrm>
            <a:off x="6536690" y="202406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9" name="Google Shape;259;p42"/>
          <p:cNvSpPr/>
          <p:nvPr/>
        </p:nvSpPr>
        <p:spPr>
          <a:xfrm>
            <a:off x="6842759" y="230981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0" name="Google Shape;260;p42"/>
          <p:cNvSpPr/>
          <p:nvPr/>
        </p:nvSpPr>
        <p:spPr>
          <a:xfrm>
            <a:off x="5088890" y="202406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1" name="Google Shape;261;p42"/>
          <p:cNvSpPr/>
          <p:nvPr/>
        </p:nvSpPr>
        <p:spPr>
          <a:xfrm>
            <a:off x="5393690" y="230981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2" name="Google Shape;262;p42"/>
          <p:cNvSpPr/>
          <p:nvPr/>
        </p:nvSpPr>
        <p:spPr>
          <a:xfrm>
            <a:off x="3642359" y="202406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3" name="Google Shape;263;p42"/>
          <p:cNvSpPr/>
          <p:nvPr/>
        </p:nvSpPr>
        <p:spPr>
          <a:xfrm>
            <a:off x="3947159" y="230981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4" name="Google Shape;264;p42"/>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6</a:t>
            </a:r>
            <a:endParaRPr sz="1400">
              <a:latin typeface="Tahoma"/>
              <a:ea typeface="Tahoma"/>
              <a:cs typeface="Tahoma"/>
              <a:sym typeface="Tahoma"/>
            </a:endParaRPr>
          </a:p>
        </p:txBody>
      </p:sp>
      <p:pic>
        <p:nvPicPr>
          <p:cNvPr id="265" name="Google Shape;265;p42"/>
          <p:cNvPicPr preferRelativeResize="0"/>
          <p:nvPr/>
        </p:nvPicPr>
        <p:blipFill>
          <a:blip r:embed="rId3">
            <a:alphaModFix/>
          </a:blip>
          <a:stretch>
            <a:fillRect/>
          </a:stretch>
        </p:blipFill>
        <p:spPr>
          <a:xfrm>
            <a:off x="327650" y="0"/>
            <a:ext cx="7616875" cy="472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1" name="Google Shape;271;p43"/>
          <p:cNvSpPr txBox="1"/>
          <p:nvPr>
            <p:ph idx="1" type="body"/>
          </p:nvPr>
        </p:nvSpPr>
        <p:spPr>
          <a:xfrm>
            <a:off x="534669" y="1149668"/>
            <a:ext cx="7061100" cy="3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477800" y="356225"/>
            <a:ext cx="7223400" cy="429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4"/>
          <p:cNvSpPr txBox="1"/>
          <p:nvPr/>
        </p:nvSpPr>
        <p:spPr>
          <a:xfrm>
            <a:off x="457200" y="597217"/>
            <a:ext cx="7987665" cy="3207067"/>
          </a:xfrm>
          <a:prstGeom prst="rect">
            <a:avLst/>
          </a:prstGeom>
          <a:noFill/>
          <a:ln>
            <a:noFill/>
          </a:ln>
        </p:spPr>
        <p:txBody>
          <a:bodyPr anchorCtr="0" anchor="t" bIns="0" lIns="0" spcFirstLastPara="1" rIns="0" wrap="square" tIns="12700">
            <a:noAutofit/>
          </a:bodyPr>
          <a:lstStyle/>
          <a:p>
            <a:pPr indent="-273050" lvl="0" marL="285750" marR="219075"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endParaRPr sz="2400">
              <a:latin typeface="Cambria"/>
              <a:ea typeface="Cambria"/>
              <a:cs typeface="Cambria"/>
              <a:sym typeface="Cambria"/>
            </a:endParaRPr>
          </a:p>
        </p:txBody>
      </p:sp>
      <p:sp>
        <p:nvSpPr>
          <p:cNvPr id="278" name="Google Shape;278;p44"/>
          <p:cNvSpPr/>
          <p:nvPr/>
        </p:nvSpPr>
        <p:spPr>
          <a:xfrm>
            <a:off x="7814309" y="4519613"/>
            <a:ext cx="50800" cy="40005"/>
          </a:xfrm>
          <a:custGeom>
            <a:rect b="b" l="l" r="r" t="t"/>
            <a:pathLst>
              <a:path extrusionOk="0" h="53339" w="50800">
                <a:moveTo>
                  <a:pt x="34290" y="0"/>
                </a:moveTo>
                <a:lnTo>
                  <a:pt x="0" y="44450"/>
                </a:lnTo>
                <a:lnTo>
                  <a:pt x="50800" y="53340"/>
                </a:lnTo>
                <a:lnTo>
                  <a:pt x="3429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9" name="Google Shape;279;p44"/>
          <p:cNvSpPr txBox="1"/>
          <p:nvPr/>
        </p:nvSpPr>
        <p:spPr>
          <a:xfrm>
            <a:off x="2091689" y="4804409"/>
            <a:ext cx="850900" cy="29337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None/>
            </a:pPr>
            <a:r>
              <a:t/>
            </a:r>
            <a:endParaRPr sz="2400">
              <a:latin typeface="Times New Roman"/>
              <a:ea typeface="Times New Roman"/>
              <a:cs typeface="Times New Roman"/>
              <a:sym typeface="Times New Roman"/>
            </a:endParaRPr>
          </a:p>
        </p:txBody>
      </p:sp>
      <p:sp>
        <p:nvSpPr>
          <p:cNvPr id="280" name="Google Shape;280;p44"/>
          <p:cNvSpPr txBox="1"/>
          <p:nvPr/>
        </p:nvSpPr>
        <p:spPr>
          <a:xfrm>
            <a:off x="5407659" y="4826317"/>
            <a:ext cx="1012190" cy="29337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None/>
            </a:pPr>
            <a:r>
              <a:t/>
            </a:r>
            <a:endParaRPr sz="2400">
              <a:latin typeface="Times New Roman"/>
              <a:ea typeface="Times New Roman"/>
              <a:cs typeface="Times New Roman"/>
              <a:sym typeface="Times New Roman"/>
            </a:endParaRPr>
          </a:p>
        </p:txBody>
      </p:sp>
      <p:sp>
        <p:nvSpPr>
          <p:cNvPr id="281" name="Google Shape;281;p44"/>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7</a:t>
            </a:r>
            <a:endParaRPr sz="1400">
              <a:latin typeface="Tahoma"/>
              <a:ea typeface="Tahoma"/>
              <a:cs typeface="Tahoma"/>
              <a:sym typeface="Tahoma"/>
            </a:endParaRPr>
          </a:p>
        </p:txBody>
      </p:sp>
      <p:pic>
        <p:nvPicPr>
          <p:cNvPr id="282" name="Google Shape;282;p44"/>
          <p:cNvPicPr preferRelativeResize="0"/>
          <p:nvPr/>
        </p:nvPicPr>
        <p:blipFill>
          <a:blip r:embed="rId3">
            <a:alphaModFix/>
          </a:blip>
          <a:stretch>
            <a:fillRect/>
          </a:stretch>
        </p:blipFill>
        <p:spPr>
          <a:xfrm>
            <a:off x="154575" y="0"/>
            <a:ext cx="8505400" cy="509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